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9"/>
  </p:notesMasterIdLst>
  <p:sldIdLst>
    <p:sldId id="256" r:id="rId2"/>
    <p:sldId id="258" r:id="rId3"/>
    <p:sldId id="305" r:id="rId4"/>
    <p:sldId id="287" r:id="rId5"/>
    <p:sldId id="283" r:id="rId6"/>
    <p:sldId id="296" r:id="rId7"/>
    <p:sldId id="274" r:id="rId8"/>
    <p:sldId id="276" r:id="rId9"/>
    <p:sldId id="277" r:id="rId10"/>
    <p:sldId id="275" r:id="rId11"/>
    <p:sldId id="279" r:id="rId12"/>
    <p:sldId id="280" r:id="rId13"/>
    <p:sldId id="281" r:id="rId14"/>
    <p:sldId id="282" r:id="rId15"/>
    <p:sldId id="306" r:id="rId16"/>
    <p:sldId id="307" r:id="rId17"/>
    <p:sldId id="308" r:id="rId18"/>
    <p:sldId id="309" r:id="rId19"/>
    <p:sldId id="302" r:id="rId20"/>
    <p:sldId id="303" r:id="rId21"/>
    <p:sldId id="304" r:id="rId22"/>
    <p:sldId id="294" r:id="rId23"/>
    <p:sldId id="301" r:id="rId24"/>
    <p:sldId id="295" r:id="rId25"/>
    <p:sldId id="310" r:id="rId26"/>
    <p:sldId id="311" r:id="rId27"/>
    <p:sldId id="264" r:id="rId28"/>
  </p:sldIdLst>
  <p:sldSz cx="10693400" cy="7561263"/>
  <p:notesSz cx="6858000" cy="9144000"/>
  <p:defaultTextStyle>
    <a:defPPr>
      <a:defRPr lang="en-US"/>
    </a:defPPr>
    <a:lvl1pPr marL="0" algn="l" defTabSz="1168237" rtl="0" eaLnBrk="1" latinLnBrk="0" hangingPunct="1">
      <a:defRPr sz="2300" kern="1200">
        <a:solidFill>
          <a:schemeClr val="tx1"/>
        </a:solidFill>
        <a:latin typeface="+mn-lt"/>
        <a:ea typeface="+mn-ea"/>
        <a:cs typeface="+mn-cs"/>
      </a:defRPr>
    </a:lvl1pPr>
    <a:lvl2pPr marL="584119" algn="l" defTabSz="1168237" rtl="0" eaLnBrk="1" latinLnBrk="0" hangingPunct="1">
      <a:defRPr sz="2300" kern="1200">
        <a:solidFill>
          <a:schemeClr val="tx1"/>
        </a:solidFill>
        <a:latin typeface="+mn-lt"/>
        <a:ea typeface="+mn-ea"/>
        <a:cs typeface="+mn-cs"/>
      </a:defRPr>
    </a:lvl2pPr>
    <a:lvl3pPr marL="1168237" algn="l" defTabSz="1168237" rtl="0" eaLnBrk="1" latinLnBrk="0" hangingPunct="1">
      <a:defRPr sz="2300" kern="1200">
        <a:solidFill>
          <a:schemeClr val="tx1"/>
        </a:solidFill>
        <a:latin typeface="+mn-lt"/>
        <a:ea typeface="+mn-ea"/>
        <a:cs typeface="+mn-cs"/>
      </a:defRPr>
    </a:lvl3pPr>
    <a:lvl4pPr marL="1752356" algn="l" defTabSz="1168237" rtl="0" eaLnBrk="1" latinLnBrk="0" hangingPunct="1">
      <a:defRPr sz="2300" kern="1200">
        <a:solidFill>
          <a:schemeClr val="tx1"/>
        </a:solidFill>
        <a:latin typeface="+mn-lt"/>
        <a:ea typeface="+mn-ea"/>
        <a:cs typeface="+mn-cs"/>
      </a:defRPr>
    </a:lvl4pPr>
    <a:lvl5pPr marL="2336475" algn="l" defTabSz="1168237" rtl="0" eaLnBrk="1" latinLnBrk="0" hangingPunct="1">
      <a:defRPr sz="2300" kern="1200">
        <a:solidFill>
          <a:schemeClr val="tx1"/>
        </a:solidFill>
        <a:latin typeface="+mn-lt"/>
        <a:ea typeface="+mn-ea"/>
        <a:cs typeface="+mn-cs"/>
      </a:defRPr>
    </a:lvl5pPr>
    <a:lvl6pPr marL="2920594" algn="l" defTabSz="1168237" rtl="0" eaLnBrk="1" latinLnBrk="0" hangingPunct="1">
      <a:defRPr sz="2300" kern="1200">
        <a:solidFill>
          <a:schemeClr val="tx1"/>
        </a:solidFill>
        <a:latin typeface="+mn-lt"/>
        <a:ea typeface="+mn-ea"/>
        <a:cs typeface="+mn-cs"/>
      </a:defRPr>
    </a:lvl6pPr>
    <a:lvl7pPr marL="3504712" algn="l" defTabSz="1168237" rtl="0" eaLnBrk="1" latinLnBrk="0" hangingPunct="1">
      <a:defRPr sz="2300" kern="1200">
        <a:solidFill>
          <a:schemeClr val="tx1"/>
        </a:solidFill>
        <a:latin typeface="+mn-lt"/>
        <a:ea typeface="+mn-ea"/>
        <a:cs typeface="+mn-cs"/>
      </a:defRPr>
    </a:lvl7pPr>
    <a:lvl8pPr marL="4088831" algn="l" defTabSz="1168237" rtl="0" eaLnBrk="1" latinLnBrk="0" hangingPunct="1">
      <a:defRPr sz="2300" kern="1200">
        <a:solidFill>
          <a:schemeClr val="tx1"/>
        </a:solidFill>
        <a:latin typeface="+mn-lt"/>
        <a:ea typeface="+mn-ea"/>
        <a:cs typeface="+mn-cs"/>
      </a:defRPr>
    </a:lvl8pPr>
    <a:lvl9pPr marL="4672950" algn="l" defTabSz="1168237" rtl="0" eaLnBrk="1" latinLnBrk="0" hangingPunct="1">
      <a:defRPr sz="23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A966A7E-122F-4CF4-9EFF-EC533E4FC9D7}">
          <p14:sldIdLst>
            <p14:sldId id="256"/>
          </p14:sldIdLst>
        </p14:section>
        <p14:section name="Was ist das Internet der Dinge?" id="{0CFAEA41-9F19-42EA-909C-76156B331EC6}">
          <p14:sldIdLst>
            <p14:sldId id="258"/>
            <p14:sldId id="305"/>
            <p14:sldId id="287"/>
            <p14:sldId id="283"/>
            <p14:sldId id="296"/>
          </p14:sldIdLst>
        </p14:section>
        <p14:section name="Hacking &amp; Datenschutz" id="{738EB8C0-B6C1-464B-A2B6-A800C33F28C9}">
          <p14:sldIdLst>
            <p14:sldId id="274"/>
            <p14:sldId id="276"/>
            <p14:sldId id="277"/>
            <p14:sldId id="275"/>
            <p14:sldId id="279"/>
            <p14:sldId id="280"/>
            <p14:sldId id="281"/>
            <p14:sldId id="282"/>
          </p14:sldIdLst>
        </p14:section>
        <p14:section name="Tipps für den sicheren Umgang mit IoT" id="{C40D0A93-4E35-49B3-8C4D-5F0EA1ABE4E1}">
          <p14:sldIdLst>
            <p14:sldId id="306"/>
            <p14:sldId id="307"/>
            <p14:sldId id="308"/>
            <p14:sldId id="309"/>
          </p14:sldIdLst>
        </p14:section>
        <p14:section name="Did-you-know-facts" id="{052BFFD5-706F-4A47-8FFA-22566DA149BE}">
          <p14:sldIdLst>
            <p14:sldId id="302"/>
            <p14:sldId id="303"/>
            <p14:sldId id="304"/>
          </p14:sldIdLst>
        </p14:section>
        <p14:section name="Tipps &amp; Infos" id="{5FC050DB-3E4D-425C-80A1-03A433F5067D}">
          <p14:sldIdLst>
            <p14:sldId id="294"/>
            <p14:sldId id="301"/>
            <p14:sldId id="295"/>
            <p14:sldId id="310"/>
            <p14:sldId id="311"/>
            <p14:sldId id="264"/>
          </p14:sldIdLst>
        </p14:section>
      </p14:sectionLst>
    </p:ext>
    <p:ext uri="{EFAFB233-063F-42B5-8137-9DF3F51BA10A}">
      <p15:sldGuideLst xmlns:p15="http://schemas.microsoft.com/office/powerpoint/2012/main">
        <p15:guide id="1" orient="horz" pos="2450" userDrawn="1">
          <p15:clr>
            <a:srgbClr val="A4A3A4"/>
          </p15:clr>
        </p15:guide>
        <p15:guide id="2" pos="64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6672B4"/>
    <a:srgbClr val="7AC8C8"/>
    <a:srgbClr val="386F98"/>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6" autoAdjust="0"/>
    <p:restoredTop sz="81192" autoAdjust="0"/>
  </p:normalViewPr>
  <p:slideViewPr>
    <p:cSldViewPr>
      <p:cViewPr varScale="1">
        <p:scale>
          <a:sx n="93" d="100"/>
          <a:sy n="93" d="100"/>
        </p:scale>
        <p:origin x="1656" y="90"/>
      </p:cViewPr>
      <p:guideLst>
        <p:guide orient="horz" pos="2450"/>
        <p:guide pos="6430"/>
      </p:guideLst>
    </p:cSldViewPr>
  </p:slideViewPr>
  <p:notesTextViewPr>
    <p:cViewPr>
      <p:scale>
        <a:sx n="100" d="100"/>
        <a:sy n="100" d="100"/>
      </p:scale>
      <p:origin x="0" y="0"/>
    </p:cViewPr>
  </p:notesTextViewPr>
  <p:notesViewPr>
    <p:cSldViewPr showGuides="1">
      <p:cViewPr varScale="1">
        <p:scale>
          <a:sx n="101" d="100"/>
          <a:sy n="101" d="100"/>
        </p:scale>
        <p:origin x="-3564" y="-10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9D686-E38A-4EB6-B435-5F112C51C1D0}" type="datetimeFigureOut">
              <a:rPr lang="en-US" smtClean="0"/>
              <a:t>2/10/2020</a:t>
            </a:fld>
            <a:endParaRPr lang="en-US" dirty="0"/>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9E30F-A1C0-48D6-9DA3-73EF8AC404B0}" type="slidenum">
              <a:rPr lang="en-US" smtClean="0"/>
              <a:t>‹Nr.›</a:t>
            </a:fld>
            <a:endParaRPr lang="en-US" dirty="0"/>
          </a:p>
        </p:txBody>
      </p:sp>
    </p:spTree>
    <p:extLst>
      <p:ext uri="{BB962C8B-B14F-4D97-AF65-F5344CB8AC3E}">
        <p14:creationId xmlns:p14="http://schemas.microsoft.com/office/powerpoint/2010/main" val="325825280"/>
      </p:ext>
    </p:extLst>
  </p:cSld>
  <p:clrMap bg1="lt1" tx1="dk1" bg2="lt2" tx2="dk2" accent1="accent1" accent2="accent2" accent3="accent3" accent4="accent4" accent5="accent5" accent6="accent6" hlink="hlink" folHlink="folHlink"/>
  <p:notesStyle>
    <a:lvl1pPr marL="0" algn="l" defTabSz="1168237" rtl="0" eaLnBrk="1" latinLnBrk="0" hangingPunct="1">
      <a:defRPr sz="1500" kern="1200">
        <a:solidFill>
          <a:schemeClr val="tx1"/>
        </a:solidFill>
        <a:latin typeface="+mn-lt"/>
        <a:ea typeface="+mn-ea"/>
        <a:cs typeface="+mn-cs"/>
      </a:defRPr>
    </a:lvl1pPr>
    <a:lvl2pPr marL="584119" algn="l" defTabSz="1168237" rtl="0" eaLnBrk="1" latinLnBrk="0" hangingPunct="1">
      <a:defRPr sz="1500" kern="1200">
        <a:solidFill>
          <a:schemeClr val="tx1"/>
        </a:solidFill>
        <a:latin typeface="+mn-lt"/>
        <a:ea typeface="+mn-ea"/>
        <a:cs typeface="+mn-cs"/>
      </a:defRPr>
    </a:lvl2pPr>
    <a:lvl3pPr marL="1168237" algn="l" defTabSz="1168237" rtl="0" eaLnBrk="1" latinLnBrk="0" hangingPunct="1">
      <a:defRPr sz="1500" kern="1200">
        <a:solidFill>
          <a:schemeClr val="tx1"/>
        </a:solidFill>
        <a:latin typeface="+mn-lt"/>
        <a:ea typeface="+mn-ea"/>
        <a:cs typeface="+mn-cs"/>
      </a:defRPr>
    </a:lvl3pPr>
    <a:lvl4pPr marL="1752356" algn="l" defTabSz="1168237" rtl="0" eaLnBrk="1" latinLnBrk="0" hangingPunct="1">
      <a:defRPr sz="1500" kern="1200">
        <a:solidFill>
          <a:schemeClr val="tx1"/>
        </a:solidFill>
        <a:latin typeface="+mn-lt"/>
        <a:ea typeface="+mn-ea"/>
        <a:cs typeface="+mn-cs"/>
      </a:defRPr>
    </a:lvl4pPr>
    <a:lvl5pPr marL="2336475" algn="l" defTabSz="1168237" rtl="0" eaLnBrk="1" latinLnBrk="0" hangingPunct="1">
      <a:defRPr sz="1500" kern="1200">
        <a:solidFill>
          <a:schemeClr val="tx1"/>
        </a:solidFill>
        <a:latin typeface="+mn-lt"/>
        <a:ea typeface="+mn-ea"/>
        <a:cs typeface="+mn-cs"/>
      </a:defRPr>
    </a:lvl5pPr>
    <a:lvl6pPr marL="2920594" algn="l" defTabSz="1168237" rtl="0" eaLnBrk="1" latinLnBrk="0" hangingPunct="1">
      <a:defRPr sz="1500" kern="1200">
        <a:solidFill>
          <a:schemeClr val="tx1"/>
        </a:solidFill>
        <a:latin typeface="+mn-lt"/>
        <a:ea typeface="+mn-ea"/>
        <a:cs typeface="+mn-cs"/>
      </a:defRPr>
    </a:lvl6pPr>
    <a:lvl7pPr marL="3504712" algn="l" defTabSz="1168237" rtl="0" eaLnBrk="1" latinLnBrk="0" hangingPunct="1">
      <a:defRPr sz="1500" kern="1200">
        <a:solidFill>
          <a:schemeClr val="tx1"/>
        </a:solidFill>
        <a:latin typeface="+mn-lt"/>
        <a:ea typeface="+mn-ea"/>
        <a:cs typeface="+mn-cs"/>
      </a:defRPr>
    </a:lvl7pPr>
    <a:lvl8pPr marL="4088831" algn="l" defTabSz="1168237" rtl="0" eaLnBrk="1" latinLnBrk="0" hangingPunct="1">
      <a:defRPr sz="1500" kern="1200">
        <a:solidFill>
          <a:schemeClr val="tx1"/>
        </a:solidFill>
        <a:latin typeface="+mn-lt"/>
        <a:ea typeface="+mn-ea"/>
        <a:cs typeface="+mn-cs"/>
      </a:defRPr>
    </a:lvl8pPr>
    <a:lvl9pPr marL="4672950" algn="l" defTabSz="116823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1</a:t>
            </a:fld>
            <a:endParaRPr lang="en-US" dirty="0"/>
          </a:p>
        </p:txBody>
      </p:sp>
    </p:spTree>
    <p:extLst>
      <p:ext uri="{BB962C8B-B14F-4D97-AF65-F5344CB8AC3E}">
        <p14:creationId xmlns:p14="http://schemas.microsoft.com/office/powerpoint/2010/main" val="149376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12</a:t>
            </a:fld>
            <a:endParaRPr lang="en-US" dirty="0"/>
          </a:p>
        </p:txBody>
      </p:sp>
    </p:spTree>
    <p:extLst>
      <p:ext uri="{BB962C8B-B14F-4D97-AF65-F5344CB8AC3E}">
        <p14:creationId xmlns:p14="http://schemas.microsoft.com/office/powerpoint/2010/main" val="75699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13</a:t>
            </a:fld>
            <a:endParaRPr lang="en-US" dirty="0"/>
          </a:p>
        </p:txBody>
      </p:sp>
    </p:spTree>
    <p:extLst>
      <p:ext uri="{BB962C8B-B14F-4D97-AF65-F5344CB8AC3E}">
        <p14:creationId xmlns:p14="http://schemas.microsoft.com/office/powerpoint/2010/main" val="429487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27</a:t>
            </a:fld>
            <a:endParaRPr lang="en-US" dirty="0"/>
          </a:p>
        </p:txBody>
      </p:sp>
    </p:spTree>
    <p:extLst>
      <p:ext uri="{BB962C8B-B14F-4D97-AF65-F5344CB8AC3E}">
        <p14:creationId xmlns:p14="http://schemas.microsoft.com/office/powerpoint/2010/main" val="121484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solidFill>
                <a:srgbClr val="FFFF00"/>
              </a:solidFill>
            </a:endParaRPr>
          </a:p>
        </p:txBody>
      </p:sp>
      <p:sp>
        <p:nvSpPr>
          <p:cNvPr id="4" name="Foliennummernplatzhalter 3"/>
          <p:cNvSpPr>
            <a:spLocks noGrp="1"/>
          </p:cNvSpPr>
          <p:nvPr>
            <p:ph type="sldNum" sz="quarter" idx="5"/>
          </p:nvPr>
        </p:nvSpPr>
        <p:spPr/>
        <p:txBody>
          <a:bodyPr/>
          <a:lstStyle/>
          <a:p>
            <a:fld id="{DEE9E30F-A1C0-48D6-9DA3-73EF8AC404B0}" type="slidenum">
              <a:rPr lang="en-US" smtClean="0"/>
              <a:t>2</a:t>
            </a:fld>
            <a:endParaRPr lang="en-US" dirty="0"/>
          </a:p>
        </p:txBody>
      </p:sp>
    </p:spTree>
    <p:extLst>
      <p:ext uri="{BB962C8B-B14F-4D97-AF65-F5344CB8AC3E}">
        <p14:creationId xmlns:p14="http://schemas.microsoft.com/office/powerpoint/2010/main" val="15877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3</a:t>
            </a:fld>
            <a:endParaRPr lang="en-US" dirty="0"/>
          </a:p>
        </p:txBody>
      </p:sp>
    </p:spTree>
    <p:extLst>
      <p:ext uri="{BB962C8B-B14F-4D97-AF65-F5344CB8AC3E}">
        <p14:creationId xmlns:p14="http://schemas.microsoft.com/office/powerpoint/2010/main" val="329143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4</a:t>
            </a:fld>
            <a:endParaRPr lang="en-US" dirty="0"/>
          </a:p>
        </p:txBody>
      </p:sp>
    </p:spTree>
    <p:extLst>
      <p:ext uri="{BB962C8B-B14F-4D97-AF65-F5344CB8AC3E}">
        <p14:creationId xmlns:p14="http://schemas.microsoft.com/office/powerpoint/2010/main" val="152777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5</a:t>
            </a:fld>
            <a:endParaRPr lang="en-US" dirty="0"/>
          </a:p>
        </p:txBody>
      </p:sp>
    </p:spTree>
    <p:extLst>
      <p:ext uri="{BB962C8B-B14F-4D97-AF65-F5344CB8AC3E}">
        <p14:creationId xmlns:p14="http://schemas.microsoft.com/office/powerpoint/2010/main" val="65960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6</a:t>
            </a:fld>
            <a:endParaRPr lang="en-US" dirty="0"/>
          </a:p>
        </p:txBody>
      </p:sp>
    </p:spTree>
    <p:extLst>
      <p:ext uri="{BB962C8B-B14F-4D97-AF65-F5344CB8AC3E}">
        <p14:creationId xmlns:p14="http://schemas.microsoft.com/office/powerpoint/2010/main" val="167769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7</a:t>
            </a:fld>
            <a:endParaRPr lang="en-US" dirty="0"/>
          </a:p>
        </p:txBody>
      </p:sp>
    </p:spTree>
    <p:extLst>
      <p:ext uri="{BB962C8B-B14F-4D97-AF65-F5344CB8AC3E}">
        <p14:creationId xmlns:p14="http://schemas.microsoft.com/office/powerpoint/2010/main" val="371032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9</a:t>
            </a:fld>
            <a:endParaRPr lang="en-US" dirty="0"/>
          </a:p>
        </p:txBody>
      </p:sp>
    </p:spTree>
    <p:extLst>
      <p:ext uri="{BB962C8B-B14F-4D97-AF65-F5344CB8AC3E}">
        <p14:creationId xmlns:p14="http://schemas.microsoft.com/office/powerpoint/2010/main" val="75256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EE9E30F-A1C0-48D6-9DA3-73EF8AC404B0}" type="slidenum">
              <a:rPr lang="en-US" smtClean="0"/>
              <a:t>11</a:t>
            </a:fld>
            <a:endParaRPr lang="en-US" dirty="0"/>
          </a:p>
        </p:txBody>
      </p:sp>
    </p:spTree>
    <p:extLst>
      <p:ext uri="{BB962C8B-B14F-4D97-AF65-F5344CB8AC3E}">
        <p14:creationId xmlns:p14="http://schemas.microsoft.com/office/powerpoint/2010/main" val="295960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4192" y="3780631"/>
            <a:ext cx="7128045" cy="990601"/>
          </a:xfrm>
        </p:spPr>
        <p:txBody>
          <a:bodyPr>
            <a:normAutofit/>
          </a:bodyPr>
          <a:lstStyle>
            <a:lvl1pPr algn="l">
              <a:defRPr sz="3600">
                <a:solidFill>
                  <a:schemeClr val="tx1">
                    <a:lumMod val="65000"/>
                    <a:lumOff val="35000"/>
                  </a:schemeClr>
                </a:solidFill>
              </a:defRPr>
            </a:lvl1pPr>
          </a:lstStyle>
          <a:p>
            <a:r>
              <a:rPr lang="en-US" dirty="0" err="1"/>
              <a:t>IoThink</a:t>
            </a:r>
            <a:endParaRPr lang="en-US" dirty="0"/>
          </a:p>
        </p:txBody>
      </p:sp>
      <p:sp>
        <p:nvSpPr>
          <p:cNvPr id="3" name="Subtitle 2"/>
          <p:cNvSpPr>
            <a:spLocks noGrp="1"/>
          </p:cNvSpPr>
          <p:nvPr>
            <p:ph type="subTitle" idx="1"/>
          </p:nvPr>
        </p:nvSpPr>
        <p:spPr>
          <a:xfrm>
            <a:off x="774190" y="4771232"/>
            <a:ext cx="6396231" cy="609600"/>
          </a:xfrm>
        </p:spPr>
        <p:txBody>
          <a:bodyPr/>
          <a:lstStyle>
            <a:lvl1pPr marL="0" indent="0" algn="l">
              <a:buNone/>
              <a:defRPr>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0" y="7184317"/>
            <a:ext cx="938212" cy="381000"/>
          </a:xfrm>
        </p:spPr>
        <p:txBody>
          <a:bodyPr/>
          <a:lstStyle/>
          <a:p>
            <a:fld id="{6329D1C6-3466-430B-9C04-10148D775793}" type="datetime1">
              <a:rPr lang="en-US" smtClean="0"/>
              <a:t>2/10/2020</a:t>
            </a:fld>
            <a:endParaRPr lang="en-US" dirty="0"/>
          </a:p>
        </p:txBody>
      </p:sp>
      <p:sp>
        <p:nvSpPr>
          <p:cNvPr id="5" name="Footer Placeholder 4"/>
          <p:cNvSpPr>
            <a:spLocks noGrp="1"/>
          </p:cNvSpPr>
          <p:nvPr>
            <p:ph type="ftr" sz="quarter" idx="11"/>
          </p:nvPr>
        </p:nvSpPr>
        <p:spPr>
          <a:xfrm>
            <a:off x="927100" y="7180263"/>
            <a:ext cx="9296401" cy="385054"/>
          </a:xfrm>
        </p:spPr>
        <p:txBody>
          <a:bodyPr/>
          <a:lstStyle/>
          <a:p>
            <a:endParaRPr lang="en-US" dirty="0"/>
          </a:p>
        </p:txBody>
      </p:sp>
      <p:sp>
        <p:nvSpPr>
          <p:cNvPr id="6" name="Slide Number Placeholder 5"/>
          <p:cNvSpPr>
            <a:spLocks noGrp="1"/>
          </p:cNvSpPr>
          <p:nvPr>
            <p:ph type="sldNum" sz="quarter" idx="12"/>
          </p:nvPr>
        </p:nvSpPr>
        <p:spPr/>
        <p:txBody>
          <a:bodyPr/>
          <a:lstStyle/>
          <a:p>
            <a:fld id="{1EF058B4-4EF6-4105-80F8-F9CCC1A31293}" type="slidenum">
              <a:rPr lang="en-US" smtClean="0"/>
              <a:t>‹Nr.›</a:t>
            </a:fld>
            <a:endParaRPr lang="en-US" dirty="0"/>
          </a:p>
        </p:txBody>
      </p:sp>
      <p:pic>
        <p:nvPicPr>
          <p:cNvPr id="8" name="Grafik 7">
            <a:extLst>
              <a:ext uri="{FF2B5EF4-FFF2-40B4-BE49-F238E27FC236}">
                <a16:creationId xmlns:a16="http://schemas.microsoft.com/office/drawing/2014/main" id="{6CB53ED1-D1B5-4D38-B481-8B21CAAE99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90" y="405153"/>
            <a:ext cx="2783990" cy="666888"/>
          </a:xfrm>
          <a:prstGeom prst="rect">
            <a:avLst/>
          </a:prstGeom>
        </p:spPr>
      </p:pic>
      <p:pic>
        <p:nvPicPr>
          <p:cNvPr id="9" name="Grafik 8">
            <a:extLst>
              <a:ext uri="{FF2B5EF4-FFF2-40B4-BE49-F238E27FC236}">
                <a16:creationId xmlns:a16="http://schemas.microsoft.com/office/drawing/2014/main" id="{FA04708D-F82C-47EF-8BD0-4E013B2F035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0162" t="36579" r="38109" b="-2174"/>
          <a:stretch/>
        </p:blipFill>
        <p:spPr>
          <a:xfrm>
            <a:off x="4122564" y="0"/>
            <a:ext cx="6570835" cy="6300911"/>
          </a:xfrm>
          <a:prstGeom prst="rect">
            <a:avLst/>
          </a:prstGeom>
        </p:spPr>
      </p:pic>
    </p:spTree>
    <p:extLst>
      <p:ext uri="{BB962C8B-B14F-4D97-AF65-F5344CB8AC3E}">
        <p14:creationId xmlns:p14="http://schemas.microsoft.com/office/powerpoint/2010/main" val="353874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EF058B4-4EF6-4105-80F8-F9CCC1A31293}" type="slidenum">
              <a:rPr lang="en-US" smtClean="0"/>
              <a:t>‹Nr.›</a:t>
            </a:fld>
            <a:endParaRPr lang="en-US" dirty="0"/>
          </a:p>
        </p:txBody>
      </p:sp>
      <p:sp>
        <p:nvSpPr>
          <p:cNvPr id="7" name="Text Placeholder 8"/>
          <p:cNvSpPr>
            <a:spLocks noGrp="1"/>
          </p:cNvSpPr>
          <p:nvPr>
            <p:ph type="body" sz="quarter" idx="14"/>
          </p:nvPr>
        </p:nvSpPr>
        <p:spPr>
          <a:xfrm>
            <a:off x="810196" y="2736515"/>
            <a:ext cx="3429000" cy="2088232"/>
          </a:xfrm>
        </p:spPr>
        <p:txBody>
          <a:bodyPr>
            <a:noAutofit/>
          </a:bodyPr>
          <a:lstStyle>
            <a:lvl1pPr marL="0" indent="0">
              <a:buNone/>
              <a:defRPr sz="3600">
                <a:solidFill>
                  <a:schemeClr val="tx1">
                    <a:lumMod val="65000"/>
                    <a:lumOff val="35000"/>
                  </a:schemeClr>
                </a:solidFill>
              </a:defRPr>
            </a:lvl1pPr>
            <a:lvl2pPr marL="457200" indent="0">
              <a:buNone/>
              <a:defRPr sz="3200"/>
            </a:lvl2pPr>
            <a:lvl3pPr marL="914400" indent="0">
              <a:buNone/>
              <a:defRPr sz="2800"/>
            </a:lvl3pPr>
            <a:lvl4pPr marL="1371600" indent="0">
              <a:buNone/>
              <a:defRPr sz="2400"/>
            </a:lvl4pPr>
            <a:lvl5pPr marL="1828800" indent="0">
              <a:buNone/>
              <a:defRPr sz="2400"/>
            </a:lvl5pPr>
          </a:lstStyle>
          <a:p>
            <a:pPr lvl="0"/>
            <a:endParaRPr lang="en-US" dirty="0"/>
          </a:p>
        </p:txBody>
      </p:sp>
      <p:pic>
        <p:nvPicPr>
          <p:cNvPr id="3" name="Grafik 2">
            <a:extLst>
              <a:ext uri="{FF2B5EF4-FFF2-40B4-BE49-F238E27FC236}">
                <a16:creationId xmlns:a16="http://schemas.microsoft.com/office/drawing/2014/main" id="{E4F1C91A-0EB2-48D8-8AC5-E2D99DDAD2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5037" y="1461303"/>
            <a:ext cx="4792143" cy="5047821"/>
          </a:xfrm>
          <a:prstGeom prst="rect">
            <a:avLst/>
          </a:prstGeom>
        </p:spPr>
      </p:pic>
    </p:spTree>
    <p:extLst>
      <p:ext uri="{BB962C8B-B14F-4D97-AF65-F5344CB8AC3E}">
        <p14:creationId xmlns:p14="http://schemas.microsoft.com/office/powerpoint/2010/main" val="377699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5"/>
          <p:cNvSpPr>
            <a:spLocks noGrp="1"/>
          </p:cNvSpPr>
          <p:nvPr>
            <p:ph type="sldNum" sz="quarter" idx="4"/>
          </p:nvPr>
        </p:nvSpPr>
        <p:spPr>
          <a:xfrm>
            <a:off x="10223500" y="7180263"/>
            <a:ext cx="469900" cy="395370"/>
          </a:xfrm>
          <a:prstGeom prst="rect">
            <a:avLst/>
          </a:prstGeom>
        </p:spPr>
        <p:txBody>
          <a:bodyPr vert="horz" lIns="91440" tIns="45720" rIns="91440" bIns="45720" rtlCol="0" anchor="ctr"/>
          <a:lstStyle>
            <a:lvl1pPr algn="r">
              <a:defRPr sz="100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92063DE9-AB07-45A7-8892-509E8247E3E6}" type="slidenum">
              <a:rPr lang="en-US" smtClean="0"/>
              <a:pPr/>
              <a:t>‹Nr.›</a:t>
            </a:fld>
            <a:endParaRPr lang="en-US" dirty="0"/>
          </a:p>
        </p:txBody>
      </p:sp>
    </p:spTree>
    <p:extLst>
      <p:ext uri="{BB962C8B-B14F-4D97-AF65-F5344CB8AC3E}">
        <p14:creationId xmlns:p14="http://schemas.microsoft.com/office/powerpoint/2010/main" val="290654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8E2B7B8-73E9-49EF-A204-C806C03235D6}" type="datetime1">
              <a:rPr lang="en-US" smtClean="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063DE9-AB07-45A7-8892-509E8247E3E6}" type="slidenum">
              <a:rPr lang="en-US" smtClean="0"/>
              <a:pPr/>
              <a:t>‹Nr.›</a:t>
            </a:fld>
            <a:endParaRPr lang="en-US" dirty="0"/>
          </a:p>
        </p:txBody>
      </p:sp>
    </p:spTree>
    <p:extLst>
      <p:ext uri="{BB962C8B-B14F-4D97-AF65-F5344CB8AC3E}">
        <p14:creationId xmlns:p14="http://schemas.microsoft.com/office/powerpoint/2010/main" val="42663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534988" y="961231"/>
            <a:ext cx="9623425" cy="4943636"/>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F85E09-C9F1-4A58-9D40-D75D76E4DE07}" type="datetime1">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058B4-4EF6-4105-80F8-F9CCC1A31293}" type="slidenum">
              <a:rPr lang="en-US" smtClean="0"/>
              <a:t>‹Nr.›</a:t>
            </a:fld>
            <a:endParaRPr lang="en-US" dirty="0"/>
          </a:p>
        </p:txBody>
      </p:sp>
    </p:spTree>
    <p:extLst>
      <p:ext uri="{BB962C8B-B14F-4D97-AF65-F5344CB8AC3E}">
        <p14:creationId xmlns:p14="http://schemas.microsoft.com/office/powerpoint/2010/main" val="314456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534988" y="1189831"/>
            <a:ext cx="4735512" cy="4679032"/>
          </a:xfrm>
        </p:spPr>
        <p:txBody>
          <a:bodyPr/>
          <a:lstStyle>
            <a:lvl1pPr>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22900" y="1189831"/>
            <a:ext cx="4735513" cy="4679032"/>
          </a:xfrm>
        </p:spPr>
        <p:txBody>
          <a:bodyPr/>
          <a:lstStyle>
            <a:lvl1pPr>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EF058B4-4EF6-4105-80F8-F9CCC1A31293}" type="slidenum">
              <a:rPr lang="en-US" smtClean="0"/>
              <a:t>‹Nr.›</a:t>
            </a:fld>
            <a:endParaRPr lang="en-US" dirty="0"/>
          </a:p>
        </p:txBody>
      </p:sp>
    </p:spTree>
    <p:extLst>
      <p:ext uri="{BB962C8B-B14F-4D97-AF65-F5344CB8AC3E}">
        <p14:creationId xmlns:p14="http://schemas.microsoft.com/office/powerpoint/2010/main" val="354144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534988" y="1189831"/>
            <a:ext cx="4724400" cy="704850"/>
          </a:xfrm>
        </p:spPr>
        <p:txBody>
          <a:bodyPr anchor="b">
            <a:normAutofit/>
          </a:bodyPr>
          <a:lstStyle>
            <a:lvl1pPr marL="0" indent="0">
              <a:buNone/>
              <a:defRPr sz="23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88" y="1894681"/>
            <a:ext cx="4724400" cy="4010186"/>
          </a:xfrm>
        </p:spPr>
        <p:txBody>
          <a:bodyPr/>
          <a:lstStyle>
            <a:lvl1pPr>
              <a:defRPr sz="24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32425" y="1189831"/>
            <a:ext cx="4725988" cy="704850"/>
          </a:xfrm>
        </p:spPr>
        <p:txBody>
          <a:bodyPr anchor="b">
            <a:normAutofit/>
          </a:bodyPr>
          <a:lstStyle>
            <a:lvl1pPr marL="0" indent="0">
              <a:buNone/>
              <a:defRPr sz="23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432425" y="1894681"/>
            <a:ext cx="4725988" cy="4010186"/>
          </a:xfrm>
        </p:spPr>
        <p:txBody>
          <a:bodyPr/>
          <a:lstStyle>
            <a:lvl1pPr>
              <a:defRPr sz="24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EF058B4-4EF6-4105-80F8-F9CCC1A31293}" type="slidenum">
              <a:rPr lang="en-US" smtClean="0"/>
              <a:t>‹Nr.›</a:t>
            </a:fld>
            <a:endParaRPr lang="en-US" dirty="0"/>
          </a:p>
        </p:txBody>
      </p:sp>
    </p:spTree>
    <p:extLst>
      <p:ext uri="{BB962C8B-B14F-4D97-AF65-F5344CB8AC3E}">
        <p14:creationId xmlns:p14="http://schemas.microsoft.com/office/powerpoint/2010/main" val="323238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6945312" cy="1281113"/>
          </a:xfrm>
        </p:spPr>
        <p:txBody>
          <a:bodyPr anchor="ctr"/>
          <a:lstStyle>
            <a:lvl1pPr algn="l">
              <a:defRPr sz="28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4181475" y="1570831"/>
            <a:ext cx="4873637" cy="4332078"/>
          </a:xfrm>
        </p:spPr>
        <p:txBody>
          <a:bodyPr/>
          <a:lstStyle>
            <a:lvl1pPr>
              <a:defRPr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24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34988" y="1582739"/>
            <a:ext cx="3517900" cy="4322128"/>
          </a:xfrm>
        </p:spPr>
        <p:txBody>
          <a:bodyPr/>
          <a:lstStyle>
            <a:lvl1pPr marL="0" indent="0">
              <a:buNone/>
              <a:defRPr sz="14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1EF058B4-4EF6-4105-80F8-F9CCC1A31293}" type="slidenum">
              <a:rPr lang="en-US" smtClean="0"/>
              <a:t>‹Nr.›</a:t>
            </a:fld>
            <a:endParaRPr lang="en-US" dirty="0"/>
          </a:p>
        </p:txBody>
      </p:sp>
      <p:pic>
        <p:nvPicPr>
          <p:cNvPr id="8" name="Grafik 7">
            <a:extLst>
              <a:ext uri="{FF2B5EF4-FFF2-40B4-BE49-F238E27FC236}">
                <a16:creationId xmlns:a16="http://schemas.microsoft.com/office/drawing/2014/main" id="{C03DF99B-0179-4BC6-B971-E5C62724C7D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1386"/>
          <a:stretch/>
        </p:blipFill>
        <p:spPr>
          <a:xfrm>
            <a:off x="9235132" y="1328473"/>
            <a:ext cx="1458268" cy="5368177"/>
          </a:xfrm>
          <a:prstGeom prst="rect">
            <a:avLst/>
          </a:prstGeom>
        </p:spPr>
      </p:pic>
    </p:spTree>
    <p:extLst>
      <p:ext uri="{BB962C8B-B14F-4D97-AF65-F5344CB8AC3E}">
        <p14:creationId xmlns:p14="http://schemas.microsoft.com/office/powerpoint/2010/main" val="81637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92063DE9-AB07-45A7-8892-509E8247E3E6}" type="slidenum">
              <a:rPr lang="en-US" smtClean="0"/>
              <a:pPr/>
              <a:t>‹Nr.›</a:t>
            </a:fld>
            <a:endParaRPr lang="en-US" dirty="0"/>
          </a:p>
        </p:txBody>
      </p:sp>
      <p:pic>
        <p:nvPicPr>
          <p:cNvPr id="6" name="Grafik 5">
            <a:extLst>
              <a:ext uri="{FF2B5EF4-FFF2-40B4-BE49-F238E27FC236}">
                <a16:creationId xmlns:a16="http://schemas.microsoft.com/office/drawing/2014/main" id="{FE04DC80-30EA-4AC5-B450-8EADCE22FC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1386"/>
          <a:stretch/>
        </p:blipFill>
        <p:spPr>
          <a:xfrm>
            <a:off x="9235132" y="1328473"/>
            <a:ext cx="1458268" cy="5368177"/>
          </a:xfrm>
          <a:prstGeom prst="rect">
            <a:avLst/>
          </a:prstGeom>
        </p:spPr>
      </p:pic>
      <p:sp>
        <p:nvSpPr>
          <p:cNvPr id="7" name="Content Placeholder 2">
            <a:extLst>
              <a:ext uri="{FF2B5EF4-FFF2-40B4-BE49-F238E27FC236}">
                <a16:creationId xmlns:a16="http://schemas.microsoft.com/office/drawing/2014/main" id="{A4B7F52E-EDEC-40DC-BBBE-38B86B80C991}"/>
              </a:ext>
            </a:extLst>
          </p:cNvPr>
          <p:cNvSpPr>
            <a:spLocks noGrp="1"/>
          </p:cNvSpPr>
          <p:nvPr>
            <p:ph idx="1"/>
          </p:nvPr>
        </p:nvSpPr>
        <p:spPr>
          <a:xfrm>
            <a:off x="534989" y="961231"/>
            <a:ext cx="8340104" cy="4943636"/>
          </a:xfrm>
        </p:spPr>
        <p:txBody>
          <a:bodyPr/>
          <a:lstStyle>
            <a:lvl1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183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34989" y="961231"/>
            <a:ext cx="7980063" cy="4835624"/>
          </a:xfrm>
        </p:spPr>
        <p:txBody>
          <a:bodyPr vert="eaVert"/>
          <a:lstStyle>
            <a:lvl1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EF058B4-4EF6-4105-80F8-F9CCC1A31293}" type="slidenum">
              <a:rPr lang="en-US" smtClean="0"/>
              <a:t>‹Nr.›</a:t>
            </a:fld>
            <a:endParaRPr lang="en-US" dirty="0"/>
          </a:p>
        </p:txBody>
      </p:sp>
      <p:pic>
        <p:nvPicPr>
          <p:cNvPr id="7" name="Grafik 6">
            <a:extLst>
              <a:ext uri="{FF2B5EF4-FFF2-40B4-BE49-F238E27FC236}">
                <a16:creationId xmlns:a16="http://schemas.microsoft.com/office/drawing/2014/main" id="{6F007742-71C1-4CCE-A76D-6108BF6AC96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1386"/>
          <a:stretch/>
        </p:blipFill>
        <p:spPr>
          <a:xfrm>
            <a:off x="9235132" y="1328473"/>
            <a:ext cx="1458268" cy="5368177"/>
          </a:xfrm>
          <a:prstGeom prst="rect">
            <a:avLst/>
          </a:prstGeom>
        </p:spPr>
      </p:pic>
    </p:spTree>
    <p:extLst>
      <p:ext uri="{BB962C8B-B14F-4D97-AF65-F5344CB8AC3E}">
        <p14:creationId xmlns:p14="http://schemas.microsoft.com/office/powerpoint/2010/main" val="350668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7"/>
          <p:cNvSpPr/>
          <p:nvPr userDrawn="1"/>
        </p:nvSpPr>
        <p:spPr>
          <a:xfrm>
            <a:off x="1170236" y="2539442"/>
            <a:ext cx="8352928" cy="2480792"/>
          </a:xfrm>
          <a:prstGeom prst="rect">
            <a:avLst/>
          </a:pr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accent1">
                  <a:lumMod val="20000"/>
                  <a:lumOff val="80000"/>
                </a:schemeClr>
              </a:solidFill>
              <a:effectLst/>
              <a:uLnTx/>
              <a:uFillTx/>
              <a:latin typeface="Calibri" panose="020F0502020204030204"/>
              <a:ea typeface="+mn-ea"/>
              <a:cs typeface="+mn-cs"/>
            </a:endParaRPr>
          </a:p>
        </p:txBody>
      </p:sp>
      <p:sp>
        <p:nvSpPr>
          <p:cNvPr id="11" name="Title 10"/>
          <p:cNvSpPr>
            <a:spLocks noGrp="1"/>
          </p:cNvSpPr>
          <p:nvPr>
            <p:ph type="title"/>
          </p:nvPr>
        </p:nvSpPr>
        <p:spPr>
          <a:xfrm>
            <a:off x="1599946" y="3553929"/>
            <a:ext cx="7493509" cy="451817"/>
          </a:xfrm>
        </p:spPr>
        <p:txBody>
          <a:bodyPr>
            <a:noAutofit/>
          </a:bodyPr>
          <a:lstStyle>
            <a:lvl1pPr>
              <a:defRPr sz="2800">
                <a:solidFill>
                  <a:schemeClr val="tx1">
                    <a:lumMod val="65000"/>
                    <a:lumOff val="35000"/>
                  </a:schemeClr>
                </a:solidFill>
              </a:defRPr>
            </a:lvl1pPr>
          </a:lstStyle>
          <a:p>
            <a:r>
              <a:rPr lang="en-US" dirty="0"/>
              <a:t>Click to edit Master title style</a:t>
            </a:r>
          </a:p>
        </p:txBody>
      </p:sp>
      <p:sp>
        <p:nvSpPr>
          <p:cNvPr id="14" name="Slide Number Placeholder 13"/>
          <p:cNvSpPr>
            <a:spLocks noGrp="1"/>
          </p:cNvSpPr>
          <p:nvPr>
            <p:ph type="sldNum" sz="quarter" idx="12"/>
          </p:nvPr>
        </p:nvSpPr>
        <p:spPr/>
        <p:txBody>
          <a:bodyPr/>
          <a:lstStyle/>
          <a:p>
            <a:fld id="{92063DE9-AB07-45A7-8892-509E8247E3E6}" type="slidenum">
              <a:rPr lang="en-US" smtClean="0"/>
              <a:pPr/>
              <a:t>‹Nr.›</a:t>
            </a:fld>
            <a:endParaRPr lang="en-US" dirty="0"/>
          </a:p>
        </p:txBody>
      </p:sp>
      <p:sp>
        <p:nvSpPr>
          <p:cNvPr id="16" name="Text Placeholder 15"/>
          <p:cNvSpPr>
            <a:spLocks noGrp="1"/>
          </p:cNvSpPr>
          <p:nvPr>
            <p:ph type="body" sz="quarter" idx="13"/>
          </p:nvPr>
        </p:nvSpPr>
        <p:spPr>
          <a:xfrm>
            <a:off x="1612900" y="4238936"/>
            <a:ext cx="7467600" cy="685800"/>
          </a:xfrm>
        </p:spPr>
        <p:txBody>
          <a:bodyPr/>
          <a:lstStyle>
            <a:lvl1pPr marL="0" indent="0">
              <a:buNone/>
              <a:defRPr>
                <a:solidFill>
                  <a:schemeClr val="accent1">
                    <a:lumMod val="20000"/>
                    <a:lumOff val="8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pic>
        <p:nvPicPr>
          <p:cNvPr id="3" name="Grafik 2">
            <a:extLst>
              <a:ext uri="{FF2B5EF4-FFF2-40B4-BE49-F238E27FC236}">
                <a16:creationId xmlns:a16="http://schemas.microsoft.com/office/drawing/2014/main" id="{6F14C5F0-137A-4077-8578-90984B2C4F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504" t="50199" r="1293" b="1294"/>
          <a:stretch/>
        </p:blipFill>
        <p:spPr>
          <a:xfrm>
            <a:off x="0" y="0"/>
            <a:ext cx="3386150" cy="3589313"/>
          </a:xfrm>
          <a:prstGeom prst="rect">
            <a:avLst/>
          </a:prstGeom>
        </p:spPr>
      </p:pic>
    </p:spTree>
    <p:extLst>
      <p:ext uri="{BB962C8B-B14F-4D97-AF65-F5344CB8AC3E}">
        <p14:creationId xmlns:p14="http://schemas.microsoft.com/office/powerpoint/2010/main" val="102600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6"/>
          <p:cNvSpPr/>
          <p:nvPr userDrawn="1"/>
        </p:nvSpPr>
        <p:spPr>
          <a:xfrm>
            <a:off x="10223501" y="7180263"/>
            <a:ext cx="473690" cy="381000"/>
          </a:xfrm>
          <a:prstGeom prst="rect">
            <a:avLst/>
          </a:prstGeom>
          <a:solidFill>
            <a:srgbClr val="7AC8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accent1">
                  <a:lumMod val="20000"/>
                  <a:lumOff val="80000"/>
                </a:schemeClr>
              </a:solidFill>
              <a:effectLst/>
              <a:uLnTx/>
              <a:uFillTx/>
              <a:latin typeface="Calibri" panose="020F0502020204030204"/>
              <a:ea typeface="+mn-ea"/>
              <a:cs typeface="+mn-cs"/>
            </a:endParaRPr>
          </a:p>
        </p:txBody>
      </p:sp>
      <p:sp>
        <p:nvSpPr>
          <p:cNvPr id="14" name="Rectangle 7"/>
          <p:cNvSpPr/>
          <p:nvPr userDrawn="1"/>
        </p:nvSpPr>
        <p:spPr>
          <a:xfrm>
            <a:off x="-4291" y="7180263"/>
            <a:ext cx="10227792" cy="381000"/>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accent1">
                  <a:lumMod val="20000"/>
                  <a:lumOff val="80000"/>
                </a:schemeClr>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367791" y="350180"/>
            <a:ext cx="7493509" cy="4518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988" y="961231"/>
            <a:ext cx="9623425" cy="4835624"/>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0" y="7184317"/>
            <a:ext cx="938212" cy="381000"/>
          </a:xfrm>
          <a:prstGeom prst="rect">
            <a:avLst/>
          </a:prstGeom>
          <a:solidFill>
            <a:srgbClr val="6672B4"/>
          </a:solidFill>
        </p:spPr>
        <p:txBody>
          <a:bodyPr vert="horz" lIns="91440" tIns="45720" rIns="91440" bIns="45720" rtlCol="0" anchor="ctr"/>
          <a:lstStyle>
            <a:lvl1pPr algn="l">
              <a:defRPr sz="100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A38FAC48-6FBC-469F-BC73-ED60F375FC64}" type="datetime1">
              <a:rPr lang="en-US" smtClean="0"/>
              <a:t>2/10/2020</a:t>
            </a:fld>
            <a:endParaRPr lang="en-US" dirty="0"/>
          </a:p>
        </p:txBody>
      </p:sp>
      <p:sp>
        <p:nvSpPr>
          <p:cNvPr id="5" name="Footer Placeholder 4"/>
          <p:cNvSpPr>
            <a:spLocks noGrp="1"/>
          </p:cNvSpPr>
          <p:nvPr>
            <p:ph type="ftr" sz="quarter" idx="3"/>
          </p:nvPr>
        </p:nvSpPr>
        <p:spPr>
          <a:xfrm>
            <a:off x="927100" y="7180263"/>
            <a:ext cx="9296401" cy="385054"/>
          </a:xfrm>
          <a:prstGeom prst="rect">
            <a:avLst/>
          </a:prstGeom>
          <a:solidFill>
            <a:srgbClr val="6672B4"/>
          </a:solidFill>
        </p:spPr>
        <p:txBody>
          <a:bodyPr vert="horz" lIns="91440" tIns="45720" rIns="91440" bIns="45720" rtlCol="0" anchor="ctr"/>
          <a:lstStyle>
            <a:lvl1pPr algn="r">
              <a:defRPr sz="100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4"/>
          </p:nvPr>
        </p:nvSpPr>
        <p:spPr>
          <a:xfrm>
            <a:off x="10223500" y="7180263"/>
            <a:ext cx="469900" cy="395370"/>
          </a:xfrm>
          <a:prstGeom prst="rect">
            <a:avLst/>
          </a:prstGeom>
        </p:spPr>
        <p:txBody>
          <a:bodyPr vert="horz" lIns="91440" tIns="45720" rIns="91440" bIns="45720" rtlCol="0" anchor="ctr"/>
          <a:lstStyle>
            <a:lvl1pPr algn="r">
              <a:defRPr sz="100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92063DE9-AB07-45A7-8892-509E8247E3E6}" type="slidenum">
              <a:rPr lang="en-US" smtClean="0"/>
              <a:pPr/>
              <a:t>‹Nr.›</a:t>
            </a:fld>
            <a:endParaRPr lang="en-US" dirty="0"/>
          </a:p>
        </p:txBody>
      </p:sp>
      <p:pic>
        <p:nvPicPr>
          <p:cNvPr id="15" name="Grafik 14">
            <a:extLst>
              <a:ext uri="{FF2B5EF4-FFF2-40B4-BE49-F238E27FC236}">
                <a16:creationId xmlns:a16="http://schemas.microsoft.com/office/drawing/2014/main" id="{E3598B61-0094-4722-BE12-5750ECA8DB8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65052" y="301989"/>
            <a:ext cx="2147417" cy="514401"/>
          </a:xfrm>
          <a:prstGeom prst="rect">
            <a:avLst/>
          </a:prstGeom>
        </p:spPr>
      </p:pic>
      <p:pic>
        <p:nvPicPr>
          <p:cNvPr id="16" name="Grafik 15">
            <a:extLst>
              <a:ext uri="{FF2B5EF4-FFF2-40B4-BE49-F238E27FC236}">
                <a16:creationId xmlns:a16="http://schemas.microsoft.com/office/drawing/2014/main" id="{EE752844-14E2-4178-9EAB-BAEC93BF957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4190" y="6369782"/>
            <a:ext cx="772701" cy="464257"/>
          </a:xfrm>
          <a:prstGeom prst="rect">
            <a:avLst/>
          </a:prstGeom>
        </p:spPr>
      </p:pic>
      <p:pic>
        <p:nvPicPr>
          <p:cNvPr id="17" name="Grafik 16">
            <a:extLst>
              <a:ext uri="{FF2B5EF4-FFF2-40B4-BE49-F238E27FC236}">
                <a16:creationId xmlns:a16="http://schemas.microsoft.com/office/drawing/2014/main" id="{07FB2E8C-85F4-4C12-8A8E-D417464C09D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83685" y="6336915"/>
            <a:ext cx="1835426" cy="553327"/>
          </a:xfrm>
          <a:prstGeom prst="rect">
            <a:avLst/>
          </a:prstGeom>
        </p:spPr>
      </p:pic>
      <p:sp>
        <p:nvSpPr>
          <p:cNvPr id="18" name="Subtitle 2">
            <a:extLst>
              <a:ext uri="{FF2B5EF4-FFF2-40B4-BE49-F238E27FC236}">
                <a16:creationId xmlns:a16="http://schemas.microsoft.com/office/drawing/2014/main" id="{69AF335D-5900-4DFC-B087-2840E1A050A0}"/>
              </a:ext>
            </a:extLst>
          </p:cNvPr>
          <p:cNvSpPr txBox="1">
            <a:spLocks/>
          </p:cNvSpPr>
          <p:nvPr userDrawn="1"/>
        </p:nvSpPr>
        <p:spPr>
          <a:xfrm>
            <a:off x="8152360" y="6522630"/>
            <a:ext cx="2080821" cy="367612"/>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dirty="0"/>
              <a:t>www.iothink.at</a:t>
            </a:r>
          </a:p>
        </p:txBody>
      </p:sp>
    </p:spTree>
    <p:extLst>
      <p:ext uri="{BB962C8B-B14F-4D97-AF65-F5344CB8AC3E}">
        <p14:creationId xmlns:p14="http://schemas.microsoft.com/office/powerpoint/2010/main" val="2535856810"/>
      </p:ext>
    </p:extLst>
  </p:cSld>
  <p:clrMap bg1="lt1" tx1="dk1" bg2="lt2" tx2="dk2" accent1="accent1" accent2="accent2" accent3="accent3" accent4="accent4" accent5="accent5" accent6="accent6" hlink="hlink" folHlink="folHlink"/>
  <p:sldLayoutIdLst>
    <p:sldLayoutId id="2147483676" r:id="rId1"/>
    <p:sldLayoutId id="2147483692" r:id="rId2"/>
    <p:sldLayoutId id="2147483677" r:id="rId3"/>
    <p:sldLayoutId id="2147483679" r:id="rId4"/>
    <p:sldLayoutId id="2147483680" r:id="rId5"/>
    <p:sldLayoutId id="2147483683" r:id="rId6"/>
    <p:sldLayoutId id="2147483688" r:id="rId7"/>
    <p:sldLayoutId id="2147483685" r:id="rId8"/>
    <p:sldLayoutId id="2147483686" r:id="rId9"/>
    <p:sldLayoutId id="2147483693" r:id="rId10"/>
    <p:sldLayoutId id="2147483689" r:id="rId11"/>
  </p:sldLayoutIdLst>
  <p:hf hdr="0"/>
  <p:txStyles>
    <p:titleStyle>
      <a:lvl1pPr algn="l" defTabSz="914400" rtl="0" eaLnBrk="1" latinLnBrk="0" hangingPunct="1">
        <a:spcBef>
          <a:spcPct val="0"/>
        </a:spcBef>
        <a:buNone/>
        <a:defRPr sz="2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watchlist-internet.at/" TargetMode="External"/><Relationship Id="rId2" Type="http://schemas.openxmlformats.org/officeDocument/2006/relationships/hyperlink" Target="http://www.saferinternet.at/" TargetMode="External"/><Relationship Id="rId1" Type="http://schemas.openxmlformats.org/officeDocument/2006/relationships/slideLayout" Target="../slideLayouts/slideLayout3.xml"/><Relationship Id="rId4" Type="http://schemas.openxmlformats.org/officeDocument/2006/relationships/hyperlink" Target="http://www.jugendschutz.ne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ombudsmann.at/" TargetMode="External"/><Relationship Id="rId2" Type="http://schemas.openxmlformats.org/officeDocument/2006/relationships/hyperlink" Target="http://www.rataufdraht.at/"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elvis.science/" TargetMode="External"/><Relationship Id="rId2" Type="http://schemas.openxmlformats.org/officeDocument/2006/relationships/hyperlink" Target="https://www.verbotengut.at/"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hyperlink" Target="http://www.iothink.at/"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8188" y="3672619"/>
            <a:ext cx="7128045" cy="990601"/>
          </a:xfrm>
        </p:spPr>
        <p:txBody>
          <a:bodyPr/>
          <a:lstStyle/>
          <a:p>
            <a:r>
              <a:rPr lang="ro-RO" dirty="0"/>
              <a:t>IoT</a:t>
            </a:r>
            <a:r>
              <a:rPr lang="de-AT" dirty="0"/>
              <a:t>hink</a:t>
            </a:r>
            <a:endParaRPr lang="en-US" dirty="0"/>
          </a:p>
        </p:txBody>
      </p:sp>
      <p:sp>
        <p:nvSpPr>
          <p:cNvPr id="7" name="Subtitle 6"/>
          <p:cNvSpPr>
            <a:spLocks noGrp="1"/>
          </p:cNvSpPr>
          <p:nvPr>
            <p:ph type="subTitle" idx="1"/>
          </p:nvPr>
        </p:nvSpPr>
        <p:spPr>
          <a:xfrm>
            <a:off x="738186" y="4500711"/>
            <a:ext cx="6396231" cy="609600"/>
          </a:xfrm>
        </p:spPr>
        <p:txBody>
          <a:bodyPr/>
          <a:lstStyle/>
          <a:p>
            <a:r>
              <a:rPr lang="en-US" dirty="0"/>
              <a:t>Internet of Things </a:t>
            </a:r>
            <a:r>
              <a:rPr lang="en-US" dirty="0" err="1"/>
              <a:t>für</a:t>
            </a:r>
            <a:r>
              <a:rPr lang="en-US" dirty="0"/>
              <a:t> Kinder &amp; </a:t>
            </a:r>
            <a:r>
              <a:rPr lang="en-US" dirty="0" err="1"/>
              <a:t>Jugendliche</a:t>
            </a:r>
            <a:endParaRPr lang="en-US" dirty="0"/>
          </a:p>
        </p:txBody>
      </p:sp>
      <p:sp>
        <p:nvSpPr>
          <p:cNvPr id="2" name="Datumsplatzhalter 1">
            <a:extLst>
              <a:ext uri="{FF2B5EF4-FFF2-40B4-BE49-F238E27FC236}">
                <a16:creationId xmlns:a16="http://schemas.microsoft.com/office/drawing/2014/main" id="{86DFA2F5-CF9F-4D80-9E10-12290D813928}"/>
              </a:ext>
            </a:extLst>
          </p:cNvPr>
          <p:cNvSpPr>
            <a:spLocks noGrp="1"/>
          </p:cNvSpPr>
          <p:nvPr>
            <p:ph type="dt" sz="half" idx="10"/>
          </p:nvPr>
        </p:nvSpPr>
        <p:spPr/>
        <p:txBody>
          <a:bodyPr/>
          <a:lstStyle/>
          <a:p>
            <a:fld id="{7484C7C6-38E0-4C50-9631-B3CADDE8B39D}" type="datetime1">
              <a:rPr lang="en-US" smtClean="0"/>
              <a:t>2/10/2020</a:t>
            </a:fld>
            <a:endParaRPr lang="en-US" dirty="0"/>
          </a:p>
        </p:txBody>
      </p:sp>
      <p:sp>
        <p:nvSpPr>
          <p:cNvPr id="3" name="Fußzeilenplatzhalter 2">
            <a:extLst>
              <a:ext uri="{FF2B5EF4-FFF2-40B4-BE49-F238E27FC236}">
                <a16:creationId xmlns:a16="http://schemas.microsoft.com/office/drawing/2014/main" id="{A763E4E2-9A71-4BB9-A58E-EF8006FF5E0F}"/>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15B8AAE9-1277-4FAC-82CD-4B9B41A7F839}"/>
              </a:ext>
            </a:extLst>
          </p:cNvPr>
          <p:cNvSpPr>
            <a:spLocks noGrp="1"/>
          </p:cNvSpPr>
          <p:nvPr>
            <p:ph type="sldNum" sz="quarter" idx="12"/>
          </p:nvPr>
        </p:nvSpPr>
        <p:spPr/>
        <p:txBody>
          <a:bodyPr/>
          <a:lstStyle/>
          <a:p>
            <a:fld id="{1EF058B4-4EF6-4105-80F8-F9CCC1A31293}" type="slidenum">
              <a:rPr lang="en-US" smtClean="0"/>
              <a:t>1</a:t>
            </a:fld>
            <a:endParaRPr lang="en-US" dirty="0"/>
          </a:p>
        </p:txBody>
      </p:sp>
    </p:spTree>
    <p:extLst>
      <p:ext uri="{BB962C8B-B14F-4D97-AF65-F5344CB8AC3E}">
        <p14:creationId xmlns:p14="http://schemas.microsoft.com/office/powerpoint/2010/main" val="159834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67A280-3114-4445-9150-4F0B94371688}"/>
              </a:ext>
            </a:extLst>
          </p:cNvPr>
          <p:cNvSpPr>
            <a:spLocks noGrp="1"/>
          </p:cNvSpPr>
          <p:nvPr>
            <p:ph type="title"/>
          </p:nvPr>
        </p:nvSpPr>
        <p:spPr/>
        <p:txBody>
          <a:bodyPr>
            <a:noAutofit/>
          </a:bodyPr>
          <a:lstStyle/>
          <a:p>
            <a:r>
              <a:rPr lang="de-AT" sz="3200" dirty="0"/>
              <a:t>Fallbeispiel</a:t>
            </a:r>
          </a:p>
        </p:txBody>
      </p:sp>
      <p:sp>
        <p:nvSpPr>
          <p:cNvPr id="9" name="Inhaltsplatzhalter 8">
            <a:extLst>
              <a:ext uri="{FF2B5EF4-FFF2-40B4-BE49-F238E27FC236}">
                <a16:creationId xmlns:a16="http://schemas.microsoft.com/office/drawing/2014/main" id="{E0DCC743-322E-41C0-A7CD-C90D30C8D96E}"/>
              </a:ext>
            </a:extLst>
          </p:cNvPr>
          <p:cNvSpPr>
            <a:spLocks noGrp="1"/>
          </p:cNvSpPr>
          <p:nvPr>
            <p:ph idx="1"/>
          </p:nvPr>
        </p:nvSpPr>
        <p:spPr/>
        <p:txBody>
          <a:bodyPr/>
          <a:lstStyle/>
          <a:p>
            <a:r>
              <a:rPr lang="de-AT" dirty="0">
                <a:latin typeface="Montserrat Light" panose="00000400000000000000"/>
              </a:rPr>
              <a:t>Die Täter versenden eine Mail an das Opfer und geben sich als Hersteller eines Smarthome-Systems aus. Aufgrund einer Sicherheitsüberprüfung wäre eine Neueingabe der Zugangsdaten (inkl. Passwort) zum Smarthome-System erforderlich. Das Opfer wird so getäuscht und gibt seine Zugangsdaten preis, durch die die Täter Zugriff auf das Smarthome-System erhalten.</a:t>
            </a:r>
          </a:p>
          <a:p>
            <a:endParaRPr lang="de-AT" dirty="0"/>
          </a:p>
        </p:txBody>
      </p:sp>
      <p:sp>
        <p:nvSpPr>
          <p:cNvPr id="5" name="Datumsplatzhalter 4">
            <a:extLst>
              <a:ext uri="{FF2B5EF4-FFF2-40B4-BE49-F238E27FC236}">
                <a16:creationId xmlns:a16="http://schemas.microsoft.com/office/drawing/2014/main" id="{D557F3F9-AD8E-469A-A9B4-2B5C3A171759}"/>
              </a:ext>
            </a:extLst>
          </p:cNvPr>
          <p:cNvSpPr>
            <a:spLocks noGrp="1"/>
          </p:cNvSpPr>
          <p:nvPr>
            <p:ph type="dt" sz="half" idx="10"/>
          </p:nvPr>
        </p:nvSpPr>
        <p:spPr/>
        <p:txBody>
          <a:bodyPr/>
          <a:lstStyle/>
          <a:p>
            <a:fld id="{E5D5DFFE-371C-4FE5-957E-C4D3BA3E97C0}" type="datetime1">
              <a:rPr lang="en-US" smtClean="0"/>
              <a:t>2/10/2020</a:t>
            </a:fld>
            <a:endParaRPr lang="en-US" dirty="0"/>
          </a:p>
        </p:txBody>
      </p:sp>
      <p:sp>
        <p:nvSpPr>
          <p:cNvPr id="6" name="Fußzeilenplatzhalter 5">
            <a:extLst>
              <a:ext uri="{FF2B5EF4-FFF2-40B4-BE49-F238E27FC236}">
                <a16:creationId xmlns:a16="http://schemas.microsoft.com/office/drawing/2014/main" id="{77D0B512-490B-402C-9712-037681E69733}"/>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678C4EDB-2F7A-4B5E-B9E3-33A3B3C97355}"/>
              </a:ext>
            </a:extLst>
          </p:cNvPr>
          <p:cNvSpPr>
            <a:spLocks noGrp="1"/>
          </p:cNvSpPr>
          <p:nvPr>
            <p:ph type="sldNum" sz="quarter" idx="12"/>
          </p:nvPr>
        </p:nvSpPr>
        <p:spPr/>
        <p:txBody>
          <a:bodyPr/>
          <a:lstStyle/>
          <a:p>
            <a:fld id="{1EF058B4-4EF6-4105-80F8-F9CCC1A31293}" type="slidenum">
              <a:rPr lang="en-US" smtClean="0"/>
              <a:t>10</a:t>
            </a:fld>
            <a:endParaRPr lang="en-US" dirty="0"/>
          </a:p>
        </p:txBody>
      </p:sp>
      <p:pic>
        <p:nvPicPr>
          <p:cNvPr id="10" name="Picture 2" descr="Bildergebnis fÃ¼r phishing">
            <a:extLst>
              <a:ext uri="{FF2B5EF4-FFF2-40B4-BE49-F238E27FC236}">
                <a16:creationId xmlns:a16="http://schemas.microsoft.com/office/drawing/2014/main" id="{4452E186-F66B-49FC-BB67-A138BDE3C3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211" y="2702993"/>
            <a:ext cx="9220955" cy="320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17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3E704-0635-41A4-BAEE-34840A80BAFB}"/>
              </a:ext>
            </a:extLst>
          </p:cNvPr>
          <p:cNvSpPr>
            <a:spLocks noGrp="1"/>
          </p:cNvSpPr>
          <p:nvPr>
            <p:ph type="title"/>
          </p:nvPr>
        </p:nvSpPr>
        <p:spPr/>
        <p:txBody>
          <a:bodyPr>
            <a:noAutofit/>
          </a:bodyPr>
          <a:lstStyle/>
          <a:p>
            <a:r>
              <a:rPr lang="de-AT" sz="4000" dirty="0"/>
              <a:t>Stiller Angriff auf </a:t>
            </a:r>
            <a:r>
              <a:rPr lang="de-AT" sz="4000" dirty="0" err="1"/>
              <a:t>IoT</a:t>
            </a:r>
            <a:r>
              <a:rPr lang="de-AT" sz="4000" dirty="0"/>
              <a:t>-Geräte</a:t>
            </a:r>
          </a:p>
        </p:txBody>
      </p:sp>
      <p:sp>
        <p:nvSpPr>
          <p:cNvPr id="7" name="Inhaltsplatzhalter 6">
            <a:extLst>
              <a:ext uri="{FF2B5EF4-FFF2-40B4-BE49-F238E27FC236}">
                <a16:creationId xmlns:a16="http://schemas.microsoft.com/office/drawing/2014/main" id="{7EAB8572-D9A3-43B8-859E-93187D326E0B}"/>
              </a:ext>
            </a:extLst>
          </p:cNvPr>
          <p:cNvSpPr>
            <a:spLocks noGrp="1"/>
          </p:cNvSpPr>
          <p:nvPr>
            <p:ph idx="1"/>
          </p:nvPr>
        </p:nvSpPr>
        <p:spPr>
          <a:xfrm>
            <a:off x="4181475" y="1570831"/>
            <a:ext cx="4873637" cy="4332078"/>
          </a:xfrm>
        </p:spPr>
        <p:txBody>
          <a:bodyPr>
            <a:normAutofit/>
          </a:bodyPr>
          <a:lstStyle/>
          <a:p>
            <a:endParaRPr lang="de-AT"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r>
              <a:rPr lang="de-AT" b="1" dirty="0"/>
              <a:t>Prävention &amp; Sofortmaßnahmen: </a:t>
            </a:r>
          </a:p>
          <a:p>
            <a:pPr>
              <a:lnSpc>
                <a:spcPct val="120000"/>
              </a:lnSpc>
              <a:spcBef>
                <a:spcPts val="300"/>
              </a:spcBef>
              <a:buFontTx/>
              <a:buChar char="!"/>
            </a:pPr>
            <a:r>
              <a:rPr lang="de-AT" sz="2000" dirty="0">
                <a:latin typeface="Montserrat Light" panose="00000400000000000000" pitchFamily="2" charset="0"/>
                <a:cs typeface="Arial" panose="020B0604020202020204" pitchFamily="34" charset="0"/>
              </a:rPr>
              <a:t>Absicherung von Sprachsystemen durch Klassifizierung der Audiodaten mithilfe einer Supported Vector </a:t>
            </a:r>
            <a:r>
              <a:rPr lang="de-AT" sz="2000" dirty="0" err="1">
                <a:latin typeface="Montserrat Light" panose="00000400000000000000" pitchFamily="2" charset="0"/>
                <a:cs typeface="Arial" panose="020B0604020202020204" pitchFamily="34" charset="0"/>
              </a:rPr>
              <a:t>Machine</a:t>
            </a:r>
            <a:r>
              <a:rPr lang="de-AT" sz="2000" dirty="0">
                <a:latin typeface="Montserrat Light" panose="00000400000000000000" pitchFamily="2" charset="0"/>
                <a:cs typeface="Arial" panose="020B0604020202020204" pitchFamily="34" charset="0"/>
              </a:rPr>
              <a:t> (SVM)</a:t>
            </a:r>
          </a:p>
          <a:p>
            <a:pPr marL="0" indent="0">
              <a:buNone/>
            </a:pPr>
            <a:endParaRPr lang="de-AT" b="1" dirty="0"/>
          </a:p>
        </p:txBody>
      </p:sp>
      <p:sp>
        <p:nvSpPr>
          <p:cNvPr id="8" name="Inhaltsplatzhalter 7">
            <a:extLst>
              <a:ext uri="{FF2B5EF4-FFF2-40B4-BE49-F238E27FC236}">
                <a16:creationId xmlns:a16="http://schemas.microsoft.com/office/drawing/2014/main" id="{60B1DEEA-D0F5-4855-BDD7-96F8AF6F273B}"/>
              </a:ext>
            </a:extLst>
          </p:cNvPr>
          <p:cNvSpPr>
            <a:spLocks noGrp="1"/>
          </p:cNvSpPr>
          <p:nvPr>
            <p:ph type="body" sz="half" idx="2"/>
          </p:nvPr>
        </p:nvSpPr>
        <p:spPr/>
        <p:txBody>
          <a:bodyPr>
            <a:normAutofit fontScale="32500" lnSpcReduction="20000"/>
          </a:bodyPr>
          <a:lstStyle/>
          <a:p>
            <a:pPr marL="171450" indent="-171450">
              <a:lnSpc>
                <a:spcPct val="110000"/>
              </a:lnSpc>
              <a:spcBef>
                <a:spcPts val="300"/>
              </a:spcBef>
              <a:buFont typeface="Arial" panose="020B0604020202020204" pitchFamily="34" charset="0"/>
              <a:buChar char="•"/>
            </a:pPr>
            <a:endParaRPr lang="de-AT" sz="5000" dirty="0">
              <a:latin typeface="Montserrat Light" panose="00000400000000000000" pitchFamily="2" charset="0"/>
            </a:endParaRPr>
          </a:p>
          <a:p>
            <a:pPr>
              <a:lnSpc>
                <a:spcPct val="110000"/>
              </a:lnSpc>
              <a:spcBef>
                <a:spcPts val="300"/>
              </a:spcBef>
              <a:spcAft>
                <a:spcPts val="600"/>
              </a:spcAft>
            </a:pPr>
            <a:r>
              <a:rPr lang="de-AT" sz="5800" dirty="0">
                <a:latin typeface="Montserrat Light" panose="00000400000000000000" pitchFamily="2" charset="0"/>
              </a:rPr>
              <a:t>Bei einer </a:t>
            </a:r>
            <a:r>
              <a:rPr lang="de-AT" sz="5800" b="1" dirty="0">
                <a:latin typeface="Montserrat Light" panose="00000400000000000000" pitchFamily="2" charset="0"/>
              </a:rPr>
              <a:t>Dolphin-Attacke</a:t>
            </a:r>
            <a:r>
              <a:rPr lang="de-AT" sz="5800" dirty="0">
                <a:latin typeface="Montserrat Light" panose="00000400000000000000" pitchFamily="2" charset="0"/>
              </a:rPr>
              <a:t> werden Ultraschall- oder Geräuschangriffe auf Smart Speaker verwendet – diese  können so mittels „versteckten“ Befehlen gesteuert werden </a:t>
            </a:r>
          </a:p>
          <a:p>
            <a:pPr>
              <a:lnSpc>
                <a:spcPct val="110000"/>
              </a:lnSpc>
              <a:spcBef>
                <a:spcPts val="300"/>
              </a:spcBef>
            </a:pPr>
            <a:r>
              <a:rPr lang="de-AT" sz="5800" dirty="0">
                <a:latin typeface="Montserrat Light" panose="00000400000000000000" pitchFamily="2" charset="0"/>
              </a:rPr>
              <a:t>Durch den Missbrauch ihrer Funktion zur Haussteuerung können wiederum sicherheitskritische Befehle, wie z.B. das Öffnen der Haustüre oder das Wählen kostenpflichtiger Nummern ausgeführt werden</a:t>
            </a:r>
          </a:p>
        </p:txBody>
      </p:sp>
      <p:sp>
        <p:nvSpPr>
          <p:cNvPr id="4" name="Datumsplatzhalter 3">
            <a:extLst>
              <a:ext uri="{FF2B5EF4-FFF2-40B4-BE49-F238E27FC236}">
                <a16:creationId xmlns:a16="http://schemas.microsoft.com/office/drawing/2014/main" id="{8998AE72-D374-4BED-BE69-4163867BC147}"/>
              </a:ext>
            </a:extLst>
          </p:cNvPr>
          <p:cNvSpPr>
            <a:spLocks noGrp="1"/>
          </p:cNvSpPr>
          <p:nvPr>
            <p:ph type="dt" sz="half" idx="4294967295"/>
          </p:nvPr>
        </p:nvSpPr>
        <p:spPr>
          <a:xfrm>
            <a:off x="0" y="7184317"/>
            <a:ext cx="938212" cy="381000"/>
          </a:xfrm>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1CF9169B-AD86-4E6B-9908-BDDDFBB63D80}"/>
              </a:ext>
            </a:extLst>
          </p:cNvPr>
          <p:cNvSpPr>
            <a:spLocks noGrp="1"/>
          </p:cNvSpPr>
          <p:nvPr>
            <p:ph type="ftr" sz="quarter" idx="4294967295"/>
          </p:nvPr>
        </p:nvSpPr>
        <p:spPr>
          <a:xfrm>
            <a:off x="927100" y="7180263"/>
            <a:ext cx="9296401" cy="385054"/>
          </a:xfrm>
        </p:spPr>
        <p:txBody>
          <a:bodyPr/>
          <a:lstStyle/>
          <a:p>
            <a:endParaRPr lang="en-US" dirty="0"/>
          </a:p>
        </p:txBody>
      </p:sp>
      <p:sp>
        <p:nvSpPr>
          <p:cNvPr id="6" name="Foliennummernplatzhalter 5">
            <a:extLst>
              <a:ext uri="{FF2B5EF4-FFF2-40B4-BE49-F238E27FC236}">
                <a16:creationId xmlns:a16="http://schemas.microsoft.com/office/drawing/2014/main" id="{F65C30CE-82CF-45FA-8E35-319D3CF6752A}"/>
              </a:ext>
            </a:extLst>
          </p:cNvPr>
          <p:cNvSpPr>
            <a:spLocks noGrp="1"/>
          </p:cNvSpPr>
          <p:nvPr>
            <p:ph type="sldNum" sz="quarter" idx="12"/>
          </p:nvPr>
        </p:nvSpPr>
        <p:spPr/>
        <p:txBody>
          <a:bodyPr/>
          <a:lstStyle/>
          <a:p>
            <a:fld id="{1EF058B4-4EF6-4105-80F8-F9CCC1A31293}" type="slidenum">
              <a:rPr lang="en-US" smtClean="0"/>
              <a:t>11</a:t>
            </a:fld>
            <a:endParaRPr lang="en-US" dirty="0"/>
          </a:p>
        </p:txBody>
      </p:sp>
      <p:pic>
        <p:nvPicPr>
          <p:cNvPr id="9" name="Grafik 8">
            <a:extLst>
              <a:ext uri="{FF2B5EF4-FFF2-40B4-BE49-F238E27FC236}">
                <a16:creationId xmlns:a16="http://schemas.microsoft.com/office/drawing/2014/main" id="{3E22BCE3-6FE3-40B9-A0C0-B2B719C3FB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8" t="4148" r="7408" b="5793"/>
          <a:stretch/>
        </p:blipFill>
        <p:spPr>
          <a:xfrm>
            <a:off x="5836100" y="1837426"/>
            <a:ext cx="2763873" cy="2195910"/>
          </a:xfrm>
          <a:prstGeom prst="rect">
            <a:avLst/>
          </a:prstGeom>
        </p:spPr>
      </p:pic>
      <p:pic>
        <p:nvPicPr>
          <p:cNvPr id="1028" name="Picture 4" descr="Bildergebnis für smart speaker">
            <a:extLst>
              <a:ext uri="{FF2B5EF4-FFF2-40B4-BE49-F238E27FC236}">
                <a16:creationId xmlns:a16="http://schemas.microsoft.com/office/drawing/2014/main" id="{E31BCF05-72DA-4F5C-9723-0FD88983EF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642" r="24273"/>
          <a:stretch/>
        </p:blipFill>
        <p:spPr bwMode="auto">
          <a:xfrm>
            <a:off x="4181475" y="1696501"/>
            <a:ext cx="1654625" cy="247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07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67A280-3114-4445-9150-4F0B94371688}"/>
              </a:ext>
            </a:extLst>
          </p:cNvPr>
          <p:cNvSpPr>
            <a:spLocks noGrp="1"/>
          </p:cNvSpPr>
          <p:nvPr>
            <p:ph type="title"/>
          </p:nvPr>
        </p:nvSpPr>
        <p:spPr/>
        <p:txBody>
          <a:bodyPr>
            <a:noAutofit/>
          </a:bodyPr>
          <a:lstStyle/>
          <a:p>
            <a:r>
              <a:rPr lang="de-AT" sz="3200" dirty="0"/>
              <a:t>Fallbeispiel</a:t>
            </a:r>
          </a:p>
        </p:txBody>
      </p:sp>
      <p:sp>
        <p:nvSpPr>
          <p:cNvPr id="9" name="Inhaltsplatzhalter 8">
            <a:extLst>
              <a:ext uri="{FF2B5EF4-FFF2-40B4-BE49-F238E27FC236}">
                <a16:creationId xmlns:a16="http://schemas.microsoft.com/office/drawing/2014/main" id="{E0DCC743-322E-41C0-A7CD-C90D30C8D96E}"/>
              </a:ext>
            </a:extLst>
          </p:cNvPr>
          <p:cNvSpPr>
            <a:spLocks noGrp="1"/>
          </p:cNvSpPr>
          <p:nvPr>
            <p:ph idx="1"/>
          </p:nvPr>
        </p:nvSpPr>
        <p:spPr/>
        <p:txBody>
          <a:bodyPr/>
          <a:lstStyle/>
          <a:p>
            <a:pPr marL="171450" indent="-171450">
              <a:spcAft>
                <a:spcPts val="300"/>
              </a:spcAft>
            </a:pPr>
            <a:r>
              <a:rPr lang="de-AT" dirty="0">
                <a:latin typeface="Montserrat Light" panose="00000400000000000000"/>
              </a:rPr>
              <a:t>Forscher testeten Dolphin Attacken auf iPhone 4s auf iPhone 7 Plus, Apple Watch, Apple iPad Mini 4, Apple MacBook, LG Nexus 5X, Asus Nexus 7, Samsung Galaxy S6 Rand, Huawei Honor 7, Lenovo ThinkPad T440p, Amazon Echo und Audi Q3</a:t>
            </a:r>
          </a:p>
          <a:p>
            <a:pPr marL="171450" indent="-171450">
              <a:spcAft>
                <a:spcPts val="300"/>
              </a:spcAft>
            </a:pPr>
            <a:r>
              <a:rPr lang="de-AT" dirty="0">
                <a:latin typeface="Montserrat Light" panose="00000400000000000000"/>
              </a:rPr>
              <a:t>Sie verwendeten dafür eine externe Batterie, einen Verstärker und einen Ultraschallwandler.</a:t>
            </a:r>
          </a:p>
          <a:p>
            <a:pPr marL="171450" indent="-171450"/>
            <a:r>
              <a:rPr lang="de-AT" dirty="0">
                <a:latin typeface="Montserrat Light" panose="00000400000000000000"/>
              </a:rPr>
              <a:t>Die unhörbaren Sprachbefehle wurden auf allen getesteten Geräten von den Spracherkennungssystemen korrekt interpretiert.</a:t>
            </a:r>
          </a:p>
          <a:p>
            <a:endParaRPr lang="de-AT" dirty="0"/>
          </a:p>
        </p:txBody>
      </p:sp>
      <p:sp>
        <p:nvSpPr>
          <p:cNvPr id="5" name="Datumsplatzhalter 4">
            <a:extLst>
              <a:ext uri="{FF2B5EF4-FFF2-40B4-BE49-F238E27FC236}">
                <a16:creationId xmlns:a16="http://schemas.microsoft.com/office/drawing/2014/main" id="{D557F3F9-AD8E-469A-A9B4-2B5C3A171759}"/>
              </a:ext>
            </a:extLst>
          </p:cNvPr>
          <p:cNvSpPr>
            <a:spLocks noGrp="1"/>
          </p:cNvSpPr>
          <p:nvPr>
            <p:ph type="dt" sz="half" idx="10"/>
          </p:nvPr>
        </p:nvSpPr>
        <p:spPr/>
        <p:txBody>
          <a:bodyPr/>
          <a:lstStyle/>
          <a:p>
            <a:fld id="{E5D5DFFE-371C-4FE5-957E-C4D3BA3E97C0}" type="datetime1">
              <a:rPr lang="en-US" smtClean="0"/>
              <a:t>2/10/2020</a:t>
            </a:fld>
            <a:endParaRPr lang="en-US" dirty="0"/>
          </a:p>
        </p:txBody>
      </p:sp>
      <p:sp>
        <p:nvSpPr>
          <p:cNvPr id="6" name="Fußzeilenplatzhalter 5">
            <a:extLst>
              <a:ext uri="{FF2B5EF4-FFF2-40B4-BE49-F238E27FC236}">
                <a16:creationId xmlns:a16="http://schemas.microsoft.com/office/drawing/2014/main" id="{77D0B512-490B-402C-9712-037681E69733}"/>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678C4EDB-2F7A-4B5E-B9E3-33A3B3C97355}"/>
              </a:ext>
            </a:extLst>
          </p:cNvPr>
          <p:cNvSpPr>
            <a:spLocks noGrp="1"/>
          </p:cNvSpPr>
          <p:nvPr>
            <p:ph type="sldNum" sz="quarter" idx="12"/>
          </p:nvPr>
        </p:nvSpPr>
        <p:spPr/>
        <p:txBody>
          <a:bodyPr/>
          <a:lstStyle/>
          <a:p>
            <a:fld id="{1EF058B4-4EF6-4105-80F8-F9CCC1A31293}" type="slidenum">
              <a:rPr lang="en-US" smtClean="0"/>
              <a:t>12</a:t>
            </a:fld>
            <a:endParaRPr lang="en-US" dirty="0"/>
          </a:p>
        </p:txBody>
      </p:sp>
      <p:pic>
        <p:nvPicPr>
          <p:cNvPr id="11" name="Picture 2" descr="Researchers tested DolphinAttack on iPhone 4s to iPhone 7 Plus, Apple watch, Apple iPad mini 4, Apple MacBook, LG Nexus 5X, Asus Nexus 7, Samsung Galaxy S6 edge, Huawei Honor 7, Lenovo ThinkPad T440p, Amazon Echo and Audi Q3">
            <a:extLst>
              <a:ext uri="{FF2B5EF4-FFF2-40B4-BE49-F238E27FC236}">
                <a16:creationId xmlns:a16="http://schemas.microsoft.com/office/drawing/2014/main" id="{E1D0ACC5-D069-4D1E-9D3E-796E9C0729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835" y="3600610"/>
            <a:ext cx="3695589" cy="24658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ldergebnis fÃ¼r dolphin attack iot">
            <a:extLst>
              <a:ext uri="{FF2B5EF4-FFF2-40B4-BE49-F238E27FC236}">
                <a16:creationId xmlns:a16="http://schemas.microsoft.com/office/drawing/2014/main" id="{DC5D1F8D-217F-440D-BEE3-D9035A0D9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636" y="3594265"/>
            <a:ext cx="4382491" cy="246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9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3E704-0635-41A4-BAEE-34840A80BAFB}"/>
              </a:ext>
            </a:extLst>
          </p:cNvPr>
          <p:cNvSpPr>
            <a:spLocks noGrp="1"/>
          </p:cNvSpPr>
          <p:nvPr>
            <p:ph type="title"/>
          </p:nvPr>
        </p:nvSpPr>
        <p:spPr/>
        <p:txBody>
          <a:bodyPr>
            <a:noAutofit/>
          </a:bodyPr>
          <a:lstStyle/>
          <a:p>
            <a:r>
              <a:rPr lang="de-AT" sz="4000" dirty="0" err="1"/>
              <a:t>Cryptocurrencies</a:t>
            </a:r>
            <a:r>
              <a:rPr lang="de-AT" sz="4000" dirty="0"/>
              <a:t> </a:t>
            </a:r>
            <a:br>
              <a:rPr lang="de-AT" sz="4000" dirty="0"/>
            </a:br>
            <a:r>
              <a:rPr lang="de-AT" sz="4000" dirty="0"/>
              <a:t>schürfen</a:t>
            </a:r>
          </a:p>
        </p:txBody>
      </p:sp>
      <p:sp>
        <p:nvSpPr>
          <p:cNvPr id="7" name="Inhaltsplatzhalter 6">
            <a:extLst>
              <a:ext uri="{FF2B5EF4-FFF2-40B4-BE49-F238E27FC236}">
                <a16:creationId xmlns:a16="http://schemas.microsoft.com/office/drawing/2014/main" id="{7EAB8572-D9A3-43B8-859E-93187D326E0B}"/>
              </a:ext>
            </a:extLst>
          </p:cNvPr>
          <p:cNvSpPr>
            <a:spLocks noGrp="1"/>
          </p:cNvSpPr>
          <p:nvPr>
            <p:ph idx="1"/>
          </p:nvPr>
        </p:nvSpPr>
        <p:spPr/>
        <p:txBody>
          <a:bodyPr>
            <a:normAutofit/>
          </a:bodyPr>
          <a:lstStyle/>
          <a:p>
            <a:endParaRPr lang="de-AT"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r>
              <a:rPr lang="de-AT" b="1" dirty="0"/>
              <a:t>Prävention &amp; Sofortmaßnahmen: </a:t>
            </a:r>
          </a:p>
          <a:p>
            <a:pPr>
              <a:lnSpc>
                <a:spcPct val="120000"/>
              </a:lnSpc>
              <a:buFontTx/>
              <a:buChar char="!"/>
            </a:pPr>
            <a:r>
              <a:rPr lang="de-AT" sz="2000" dirty="0" err="1">
                <a:latin typeface="Montserrat Light" panose="00000400000000000000" pitchFamily="2" charset="0"/>
                <a:cs typeface="Arial" panose="020B0604020202020204" pitchFamily="34" charset="0"/>
              </a:rPr>
              <a:t>Opt</a:t>
            </a:r>
            <a:r>
              <a:rPr lang="de-AT" sz="2000" dirty="0">
                <a:latin typeface="Montserrat Light" panose="00000400000000000000" pitchFamily="2" charset="0"/>
                <a:cs typeface="Arial" panose="020B0604020202020204" pitchFamily="34" charset="0"/>
              </a:rPr>
              <a:t>-out </a:t>
            </a:r>
            <a:r>
              <a:rPr lang="de-AT" sz="2000" dirty="0" err="1">
                <a:latin typeface="Montserrat Light" panose="00000400000000000000" pitchFamily="2" charset="0"/>
                <a:cs typeface="Arial" panose="020B0604020202020204" pitchFamily="34" charset="0"/>
              </a:rPr>
              <a:t>option</a:t>
            </a:r>
            <a:endParaRPr lang="de-AT" sz="2000" dirty="0">
              <a:latin typeface="Montserrat Light" panose="00000400000000000000" pitchFamily="2" charset="0"/>
              <a:cs typeface="Arial" panose="020B0604020202020204" pitchFamily="34" charset="0"/>
            </a:endParaRPr>
          </a:p>
          <a:p>
            <a:pPr>
              <a:lnSpc>
                <a:spcPct val="120000"/>
              </a:lnSpc>
              <a:buFontTx/>
              <a:buChar char="!"/>
            </a:pPr>
            <a:r>
              <a:rPr lang="de-AT" sz="2000" dirty="0">
                <a:latin typeface="Montserrat Light" panose="00000400000000000000" pitchFamily="2" charset="0"/>
                <a:cs typeface="Arial" panose="020B0604020202020204" pitchFamily="34" charset="0"/>
              </a:rPr>
              <a:t>Ad-blocker, Blockieren von Java-</a:t>
            </a:r>
            <a:r>
              <a:rPr lang="de-AT" sz="2000" dirty="0" err="1">
                <a:latin typeface="Montserrat Light" panose="00000400000000000000" pitchFamily="2" charset="0"/>
                <a:cs typeface="Arial" panose="020B0604020202020204" pitchFamily="34" charset="0"/>
              </a:rPr>
              <a:t>Script</a:t>
            </a:r>
            <a:endParaRPr lang="de-AT" sz="2000" dirty="0">
              <a:latin typeface="Montserrat Light" panose="00000400000000000000" pitchFamily="2" charset="0"/>
              <a:cs typeface="Arial" panose="020B0604020202020204" pitchFamily="34" charset="0"/>
            </a:endParaRPr>
          </a:p>
          <a:p>
            <a:pPr>
              <a:lnSpc>
                <a:spcPct val="120000"/>
              </a:lnSpc>
              <a:buFontTx/>
              <a:buChar char="!"/>
            </a:pPr>
            <a:r>
              <a:rPr lang="de-AT" sz="2000" dirty="0">
                <a:latin typeface="Montserrat Light" panose="00000400000000000000" pitchFamily="2" charset="0"/>
                <a:cs typeface="Arial" panose="020B0604020202020204" pitchFamily="34" charset="0"/>
              </a:rPr>
              <a:t>Hardware-Lösungen (z.B. „Norton Core“) </a:t>
            </a:r>
          </a:p>
          <a:p>
            <a:pPr marL="0" indent="0">
              <a:buNone/>
            </a:pPr>
            <a:endParaRPr lang="de-AT" b="1" dirty="0"/>
          </a:p>
        </p:txBody>
      </p:sp>
      <p:sp>
        <p:nvSpPr>
          <p:cNvPr id="8" name="Inhaltsplatzhalter 7">
            <a:extLst>
              <a:ext uri="{FF2B5EF4-FFF2-40B4-BE49-F238E27FC236}">
                <a16:creationId xmlns:a16="http://schemas.microsoft.com/office/drawing/2014/main" id="{60B1DEEA-D0F5-4855-BDD7-96F8AF6F273B}"/>
              </a:ext>
            </a:extLst>
          </p:cNvPr>
          <p:cNvSpPr>
            <a:spLocks noGrp="1"/>
          </p:cNvSpPr>
          <p:nvPr>
            <p:ph type="body" sz="half" idx="2"/>
          </p:nvPr>
        </p:nvSpPr>
        <p:spPr/>
        <p:txBody>
          <a:bodyPr>
            <a:normAutofit fontScale="25000" lnSpcReduction="20000"/>
          </a:bodyPr>
          <a:lstStyle/>
          <a:p>
            <a:pPr marL="171450" indent="-171450">
              <a:lnSpc>
                <a:spcPct val="110000"/>
              </a:lnSpc>
              <a:spcBef>
                <a:spcPts val="300"/>
              </a:spcBef>
              <a:buFont typeface="Arial" panose="020B0604020202020204" pitchFamily="34" charset="0"/>
              <a:buChar char="•"/>
            </a:pPr>
            <a:endParaRPr lang="de-AT" sz="5000" dirty="0">
              <a:latin typeface="Montserrat Light" panose="00000400000000000000" pitchFamily="2" charset="0"/>
            </a:endParaRPr>
          </a:p>
          <a:p>
            <a:pPr>
              <a:lnSpc>
                <a:spcPct val="110000"/>
              </a:lnSpc>
              <a:spcBef>
                <a:spcPts val="300"/>
              </a:spcBef>
              <a:spcAft>
                <a:spcPts val="300"/>
              </a:spcAft>
            </a:pPr>
            <a:r>
              <a:rPr lang="de-AT" sz="7600" dirty="0">
                <a:latin typeface="Montserrat Light" panose="00000400000000000000"/>
              </a:rPr>
              <a:t>Beim </a:t>
            </a:r>
            <a:r>
              <a:rPr lang="de-AT" sz="7600" b="1" dirty="0" err="1">
                <a:latin typeface="Montserrat Light" panose="00000400000000000000"/>
              </a:rPr>
              <a:t>Cryptojacking</a:t>
            </a:r>
            <a:r>
              <a:rPr lang="de-AT" sz="7600" dirty="0">
                <a:latin typeface="Montserrat Light" panose="00000400000000000000"/>
              </a:rPr>
              <a:t> findet ein Angreifer eine Möglichkeit, die Rechenleistung fremder </a:t>
            </a:r>
            <a:r>
              <a:rPr lang="de-AT" sz="7600" dirty="0" err="1">
                <a:latin typeface="Montserrat Light" panose="00000400000000000000"/>
              </a:rPr>
              <a:t>IoT</a:t>
            </a:r>
            <a:r>
              <a:rPr lang="de-AT" sz="7600" dirty="0">
                <a:latin typeface="Montserrat Light" panose="00000400000000000000"/>
              </a:rPr>
              <a:t>-Geräte für </a:t>
            </a:r>
            <a:r>
              <a:rPr lang="de-AT" sz="7600" dirty="0" err="1">
                <a:latin typeface="Montserrat Light" panose="00000400000000000000"/>
              </a:rPr>
              <a:t>Cryptomining</a:t>
            </a:r>
            <a:r>
              <a:rPr lang="de-AT" sz="7600" dirty="0">
                <a:latin typeface="Montserrat Light" panose="00000400000000000000"/>
              </a:rPr>
              <a:t> zu missbrauchen. </a:t>
            </a:r>
          </a:p>
          <a:p>
            <a:pPr>
              <a:lnSpc>
                <a:spcPct val="110000"/>
              </a:lnSpc>
              <a:spcBef>
                <a:spcPts val="300"/>
              </a:spcBef>
              <a:spcAft>
                <a:spcPts val="300"/>
              </a:spcAft>
            </a:pPr>
            <a:r>
              <a:rPr lang="de-AT" sz="7600" dirty="0" err="1">
                <a:latin typeface="Montserrat Light" panose="00000400000000000000"/>
              </a:rPr>
              <a:t>Cryptojacking</a:t>
            </a:r>
            <a:r>
              <a:rPr lang="de-AT" sz="7600" dirty="0">
                <a:latin typeface="Montserrat Light" panose="00000400000000000000"/>
              </a:rPr>
              <a:t> wird zunehmend auch an unsicheren und oft nicht überwachten Internet-</a:t>
            </a:r>
            <a:r>
              <a:rPr lang="de-AT" sz="7600" dirty="0" err="1">
                <a:latin typeface="Montserrat Light" panose="00000400000000000000"/>
              </a:rPr>
              <a:t>of</a:t>
            </a:r>
            <a:r>
              <a:rPr lang="de-AT" sz="7600" dirty="0">
                <a:latin typeface="Montserrat Light" panose="00000400000000000000"/>
              </a:rPr>
              <a:t>-Things-Geräten verwendet.</a:t>
            </a:r>
          </a:p>
          <a:p>
            <a:pPr>
              <a:lnSpc>
                <a:spcPct val="110000"/>
              </a:lnSpc>
              <a:spcBef>
                <a:spcPts val="300"/>
              </a:spcBef>
              <a:spcAft>
                <a:spcPts val="300"/>
              </a:spcAft>
            </a:pPr>
            <a:r>
              <a:rPr lang="de-AT" sz="7600" dirty="0">
                <a:latin typeface="Montserrat Light" panose="00000400000000000000"/>
              </a:rPr>
              <a:t>Prinzipiell funktioniert </a:t>
            </a:r>
            <a:r>
              <a:rPr lang="de-AT" sz="7600" dirty="0" err="1">
                <a:latin typeface="Montserrat Light" panose="00000400000000000000"/>
              </a:rPr>
              <a:t>Cryptojacking</a:t>
            </a:r>
            <a:r>
              <a:rPr lang="de-AT" sz="7600" dirty="0">
                <a:latin typeface="Montserrat Light" panose="00000400000000000000"/>
              </a:rPr>
              <a:t> auf allen Arten von </a:t>
            </a:r>
            <a:r>
              <a:rPr lang="de-AT" sz="7600" dirty="0" err="1">
                <a:latin typeface="Montserrat Light" panose="00000400000000000000"/>
              </a:rPr>
              <a:t>IoT</a:t>
            </a:r>
            <a:r>
              <a:rPr lang="de-AT" sz="7600" dirty="0">
                <a:latin typeface="Montserrat Light" panose="00000400000000000000"/>
              </a:rPr>
              <a:t>-Geräten – auch gibt es z.B. Beweise dafür, dass Miner auf Xbox- und PlayStation-Konsolen laufen können.</a:t>
            </a:r>
          </a:p>
        </p:txBody>
      </p:sp>
      <p:sp>
        <p:nvSpPr>
          <p:cNvPr id="4" name="Datumsplatzhalter 3">
            <a:extLst>
              <a:ext uri="{FF2B5EF4-FFF2-40B4-BE49-F238E27FC236}">
                <a16:creationId xmlns:a16="http://schemas.microsoft.com/office/drawing/2014/main" id="{8998AE72-D374-4BED-BE69-4163867BC147}"/>
              </a:ext>
            </a:extLst>
          </p:cNvPr>
          <p:cNvSpPr>
            <a:spLocks noGrp="1"/>
          </p:cNvSpPr>
          <p:nvPr>
            <p:ph type="dt" sz="half" idx="4294967295"/>
          </p:nvPr>
        </p:nvSpPr>
        <p:spPr>
          <a:xfrm>
            <a:off x="0" y="7184317"/>
            <a:ext cx="938212" cy="381000"/>
          </a:xfrm>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1CF9169B-AD86-4E6B-9908-BDDDFBB63D80}"/>
              </a:ext>
            </a:extLst>
          </p:cNvPr>
          <p:cNvSpPr>
            <a:spLocks noGrp="1"/>
          </p:cNvSpPr>
          <p:nvPr>
            <p:ph type="ftr" sz="quarter" idx="4294967295"/>
          </p:nvPr>
        </p:nvSpPr>
        <p:spPr>
          <a:xfrm>
            <a:off x="927100" y="7180263"/>
            <a:ext cx="9296401" cy="385054"/>
          </a:xfrm>
        </p:spPr>
        <p:txBody>
          <a:bodyPr/>
          <a:lstStyle/>
          <a:p>
            <a:endParaRPr lang="en-US" dirty="0"/>
          </a:p>
        </p:txBody>
      </p:sp>
      <p:sp>
        <p:nvSpPr>
          <p:cNvPr id="6" name="Foliennummernplatzhalter 5">
            <a:extLst>
              <a:ext uri="{FF2B5EF4-FFF2-40B4-BE49-F238E27FC236}">
                <a16:creationId xmlns:a16="http://schemas.microsoft.com/office/drawing/2014/main" id="{F65C30CE-82CF-45FA-8E35-319D3CF6752A}"/>
              </a:ext>
            </a:extLst>
          </p:cNvPr>
          <p:cNvSpPr>
            <a:spLocks noGrp="1"/>
          </p:cNvSpPr>
          <p:nvPr>
            <p:ph type="sldNum" sz="quarter" idx="12"/>
          </p:nvPr>
        </p:nvSpPr>
        <p:spPr/>
        <p:txBody>
          <a:bodyPr/>
          <a:lstStyle/>
          <a:p>
            <a:fld id="{1EF058B4-4EF6-4105-80F8-F9CCC1A31293}" type="slidenum">
              <a:rPr lang="en-US" smtClean="0"/>
              <a:t>13</a:t>
            </a:fld>
            <a:endParaRPr lang="en-US" dirty="0"/>
          </a:p>
        </p:txBody>
      </p:sp>
      <p:pic>
        <p:nvPicPr>
          <p:cNvPr id="4098" name="Picture 2" descr="macro miner figurines digging ground to uncover big shiny bitcoin">
            <a:extLst>
              <a:ext uri="{FF2B5EF4-FFF2-40B4-BE49-F238E27FC236}">
                <a16:creationId xmlns:a16="http://schemas.microsoft.com/office/drawing/2014/main" id="{C9C466B0-DFD7-4A50-8321-76AD02B4C8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405"/>
          <a:stretch/>
        </p:blipFill>
        <p:spPr bwMode="auto">
          <a:xfrm>
            <a:off x="4302584" y="1800411"/>
            <a:ext cx="3907419" cy="232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4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67A280-3114-4445-9150-4F0B94371688}"/>
              </a:ext>
            </a:extLst>
          </p:cNvPr>
          <p:cNvSpPr>
            <a:spLocks noGrp="1"/>
          </p:cNvSpPr>
          <p:nvPr>
            <p:ph type="title"/>
          </p:nvPr>
        </p:nvSpPr>
        <p:spPr/>
        <p:txBody>
          <a:bodyPr>
            <a:noAutofit/>
          </a:bodyPr>
          <a:lstStyle/>
          <a:p>
            <a:r>
              <a:rPr lang="de-AT" sz="3200" dirty="0"/>
              <a:t>Fallbeispiel</a:t>
            </a:r>
          </a:p>
        </p:txBody>
      </p:sp>
      <p:sp>
        <p:nvSpPr>
          <p:cNvPr id="9" name="Inhaltsplatzhalter 8">
            <a:extLst>
              <a:ext uri="{FF2B5EF4-FFF2-40B4-BE49-F238E27FC236}">
                <a16:creationId xmlns:a16="http://schemas.microsoft.com/office/drawing/2014/main" id="{E0DCC743-322E-41C0-A7CD-C90D30C8D96E}"/>
              </a:ext>
            </a:extLst>
          </p:cNvPr>
          <p:cNvSpPr>
            <a:spLocks noGrp="1"/>
          </p:cNvSpPr>
          <p:nvPr>
            <p:ph idx="1"/>
          </p:nvPr>
        </p:nvSpPr>
        <p:spPr/>
        <p:txBody>
          <a:bodyPr/>
          <a:lstStyle/>
          <a:p>
            <a:pPr marL="285750" indent="-285750">
              <a:spcAft>
                <a:spcPts val="600"/>
              </a:spcAft>
            </a:pPr>
            <a:r>
              <a:rPr lang="de-AT" dirty="0"/>
              <a:t>Die Gruppe „</a:t>
            </a:r>
            <a:r>
              <a:rPr lang="de-AT" dirty="0" err="1"/>
              <a:t>Coinhive</a:t>
            </a:r>
            <a:r>
              <a:rPr lang="de-AT" dirty="0"/>
              <a:t>“ entwickelte 2017 ein Mining Modul, das auf fast jeder Website eingesetzt werden kann.</a:t>
            </a:r>
          </a:p>
          <a:p>
            <a:pPr marL="285750" indent="-285750">
              <a:spcAft>
                <a:spcPts val="600"/>
              </a:spcAft>
            </a:pPr>
            <a:r>
              <a:rPr lang="de-AT" dirty="0"/>
              <a:t>Mit Anfang 2019 wurde </a:t>
            </a:r>
            <a:r>
              <a:rPr lang="de-AT" dirty="0" err="1"/>
              <a:t>Coinhive</a:t>
            </a:r>
            <a:r>
              <a:rPr lang="de-AT" dirty="0"/>
              <a:t> stillgelegt – </a:t>
            </a:r>
            <a:r>
              <a:rPr lang="de-AT" dirty="0" err="1"/>
              <a:t>Cryptomining</a:t>
            </a:r>
            <a:r>
              <a:rPr lang="de-AT" dirty="0"/>
              <a:t> zählt jedoch nach wie vor zu einer der größten Bedrohungen im Internet</a:t>
            </a:r>
          </a:p>
          <a:p>
            <a:pPr marL="285750" indent="-285750"/>
            <a:r>
              <a:rPr lang="de-AT" dirty="0"/>
              <a:t>‚Clipper‘ wurde erstmals auf dem Google Play Store gefunden</a:t>
            </a:r>
          </a:p>
          <a:p>
            <a:pPr marL="171450" indent="-171450">
              <a:spcAft>
                <a:spcPts val="300"/>
              </a:spcAft>
            </a:pPr>
            <a:endParaRPr lang="de-AT" dirty="0">
              <a:latin typeface="Montserrat Light" panose="00000400000000000000"/>
            </a:endParaRPr>
          </a:p>
          <a:p>
            <a:endParaRPr lang="de-AT" dirty="0"/>
          </a:p>
        </p:txBody>
      </p:sp>
      <p:sp>
        <p:nvSpPr>
          <p:cNvPr id="5" name="Datumsplatzhalter 4">
            <a:extLst>
              <a:ext uri="{FF2B5EF4-FFF2-40B4-BE49-F238E27FC236}">
                <a16:creationId xmlns:a16="http://schemas.microsoft.com/office/drawing/2014/main" id="{D557F3F9-AD8E-469A-A9B4-2B5C3A171759}"/>
              </a:ext>
            </a:extLst>
          </p:cNvPr>
          <p:cNvSpPr>
            <a:spLocks noGrp="1"/>
          </p:cNvSpPr>
          <p:nvPr>
            <p:ph type="dt" sz="half" idx="10"/>
          </p:nvPr>
        </p:nvSpPr>
        <p:spPr/>
        <p:txBody>
          <a:bodyPr/>
          <a:lstStyle/>
          <a:p>
            <a:fld id="{E5D5DFFE-371C-4FE5-957E-C4D3BA3E97C0}" type="datetime1">
              <a:rPr lang="en-US" smtClean="0"/>
              <a:t>2/10/2020</a:t>
            </a:fld>
            <a:endParaRPr lang="en-US" dirty="0"/>
          </a:p>
        </p:txBody>
      </p:sp>
      <p:sp>
        <p:nvSpPr>
          <p:cNvPr id="6" name="Fußzeilenplatzhalter 5">
            <a:extLst>
              <a:ext uri="{FF2B5EF4-FFF2-40B4-BE49-F238E27FC236}">
                <a16:creationId xmlns:a16="http://schemas.microsoft.com/office/drawing/2014/main" id="{77D0B512-490B-402C-9712-037681E69733}"/>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678C4EDB-2F7A-4B5E-B9E3-33A3B3C97355}"/>
              </a:ext>
            </a:extLst>
          </p:cNvPr>
          <p:cNvSpPr>
            <a:spLocks noGrp="1"/>
          </p:cNvSpPr>
          <p:nvPr>
            <p:ph type="sldNum" sz="quarter" idx="12"/>
          </p:nvPr>
        </p:nvSpPr>
        <p:spPr/>
        <p:txBody>
          <a:bodyPr/>
          <a:lstStyle/>
          <a:p>
            <a:fld id="{1EF058B4-4EF6-4105-80F8-F9CCC1A31293}" type="slidenum">
              <a:rPr lang="en-US" smtClean="0"/>
              <a:t>14</a:t>
            </a:fld>
            <a:endParaRPr lang="en-US" dirty="0"/>
          </a:p>
        </p:txBody>
      </p:sp>
      <p:pic>
        <p:nvPicPr>
          <p:cNvPr id="10" name="Grafik 9">
            <a:extLst>
              <a:ext uri="{FF2B5EF4-FFF2-40B4-BE49-F238E27FC236}">
                <a16:creationId xmlns:a16="http://schemas.microsoft.com/office/drawing/2014/main" id="{D94C71AF-7996-4A0C-9D4A-94A7C93F5369}"/>
              </a:ext>
            </a:extLst>
          </p:cNvPr>
          <p:cNvPicPr>
            <a:picLocks noChangeAspect="1"/>
          </p:cNvPicPr>
          <p:nvPr/>
        </p:nvPicPr>
        <p:blipFill>
          <a:blip r:embed="rId2"/>
          <a:stretch>
            <a:fillRect/>
          </a:stretch>
        </p:blipFill>
        <p:spPr>
          <a:xfrm>
            <a:off x="938212" y="3179414"/>
            <a:ext cx="4619950" cy="2309975"/>
          </a:xfrm>
          <a:prstGeom prst="rect">
            <a:avLst/>
          </a:prstGeom>
        </p:spPr>
      </p:pic>
      <p:pic>
        <p:nvPicPr>
          <p:cNvPr id="2050" name="Picture 2" descr="Bildergebnis fÃ¼r cryptojacking">
            <a:extLst>
              <a:ext uri="{FF2B5EF4-FFF2-40B4-BE49-F238E27FC236}">
                <a16:creationId xmlns:a16="http://schemas.microsoft.com/office/drawing/2014/main" id="{762DDF5D-799C-45B9-8F16-AF0B7265BB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9924" y="3179415"/>
            <a:ext cx="4104456" cy="23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B860B-94AF-467F-87A8-812545E5B1FB}"/>
              </a:ext>
            </a:extLst>
          </p:cNvPr>
          <p:cNvSpPr>
            <a:spLocks noGrp="1"/>
          </p:cNvSpPr>
          <p:nvPr>
            <p:ph type="title"/>
          </p:nvPr>
        </p:nvSpPr>
        <p:spPr/>
        <p:txBody>
          <a:bodyPr>
            <a:normAutofit fontScale="90000"/>
          </a:bodyPr>
          <a:lstStyle/>
          <a:p>
            <a:r>
              <a:rPr lang="de-AT" dirty="0"/>
              <a:t>Tipps für den sicheren Umgang mit dem </a:t>
            </a:r>
            <a:r>
              <a:rPr lang="de-AT" dirty="0" err="1"/>
              <a:t>IoT</a:t>
            </a:r>
            <a:r>
              <a:rPr lang="de-AT" dirty="0"/>
              <a:t> I</a:t>
            </a:r>
          </a:p>
        </p:txBody>
      </p:sp>
      <p:sp>
        <p:nvSpPr>
          <p:cNvPr id="3" name="Inhaltsplatzhalter 2">
            <a:extLst>
              <a:ext uri="{FF2B5EF4-FFF2-40B4-BE49-F238E27FC236}">
                <a16:creationId xmlns:a16="http://schemas.microsoft.com/office/drawing/2014/main" id="{83B6E204-45D0-4361-B293-E41F4368A6C6}"/>
              </a:ext>
            </a:extLst>
          </p:cNvPr>
          <p:cNvSpPr>
            <a:spLocks noGrp="1"/>
          </p:cNvSpPr>
          <p:nvPr>
            <p:ph idx="1"/>
          </p:nvPr>
        </p:nvSpPr>
        <p:spPr/>
        <p:txBody>
          <a:bodyPr/>
          <a:lstStyle/>
          <a:p>
            <a:endParaRPr lang="de-AT"/>
          </a:p>
        </p:txBody>
      </p:sp>
      <p:sp>
        <p:nvSpPr>
          <p:cNvPr id="4" name="Datumsplatzhalter 3">
            <a:extLst>
              <a:ext uri="{FF2B5EF4-FFF2-40B4-BE49-F238E27FC236}">
                <a16:creationId xmlns:a16="http://schemas.microsoft.com/office/drawing/2014/main" id="{7B984754-7854-4E1E-985D-D3101727FA69}"/>
              </a:ext>
            </a:extLst>
          </p:cNvPr>
          <p:cNvSpPr>
            <a:spLocks noGrp="1"/>
          </p:cNvSpPr>
          <p:nvPr>
            <p:ph type="dt" sz="half" idx="10"/>
          </p:nvPr>
        </p:nvSpPr>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63849B4C-CC2B-4EE7-B175-E40266F6B470}"/>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78F7EC5F-28FD-423F-89D5-923F841B622A}"/>
              </a:ext>
            </a:extLst>
          </p:cNvPr>
          <p:cNvSpPr>
            <a:spLocks noGrp="1"/>
          </p:cNvSpPr>
          <p:nvPr>
            <p:ph type="sldNum" sz="quarter" idx="12"/>
          </p:nvPr>
        </p:nvSpPr>
        <p:spPr/>
        <p:txBody>
          <a:bodyPr/>
          <a:lstStyle/>
          <a:p>
            <a:fld id="{1EF058B4-4EF6-4105-80F8-F9CCC1A31293}" type="slidenum">
              <a:rPr lang="en-US" smtClean="0"/>
              <a:t>15</a:t>
            </a:fld>
            <a:endParaRPr lang="en-US" dirty="0"/>
          </a:p>
        </p:txBody>
      </p:sp>
      <p:pic>
        <p:nvPicPr>
          <p:cNvPr id="7" name="Grafik 6">
            <a:extLst>
              <a:ext uri="{FF2B5EF4-FFF2-40B4-BE49-F238E27FC236}">
                <a16:creationId xmlns:a16="http://schemas.microsoft.com/office/drawing/2014/main" id="{C10D2B25-4483-4832-890E-DB415843D696}"/>
              </a:ext>
            </a:extLst>
          </p:cNvPr>
          <p:cNvPicPr>
            <a:picLocks noChangeAspect="1"/>
          </p:cNvPicPr>
          <p:nvPr/>
        </p:nvPicPr>
        <p:blipFill>
          <a:blip r:embed="rId2"/>
          <a:stretch>
            <a:fillRect/>
          </a:stretch>
        </p:blipFill>
        <p:spPr>
          <a:xfrm>
            <a:off x="534987" y="988002"/>
            <a:ext cx="9623425" cy="1324325"/>
          </a:xfrm>
          <a:prstGeom prst="rect">
            <a:avLst/>
          </a:prstGeom>
        </p:spPr>
      </p:pic>
      <p:pic>
        <p:nvPicPr>
          <p:cNvPr id="8" name="Grafik 7">
            <a:extLst>
              <a:ext uri="{FF2B5EF4-FFF2-40B4-BE49-F238E27FC236}">
                <a16:creationId xmlns:a16="http://schemas.microsoft.com/office/drawing/2014/main" id="{B7BE129C-AF7F-453C-B6E2-31BC0AB4F430}"/>
              </a:ext>
            </a:extLst>
          </p:cNvPr>
          <p:cNvPicPr>
            <a:picLocks noChangeAspect="1"/>
          </p:cNvPicPr>
          <p:nvPr/>
        </p:nvPicPr>
        <p:blipFill>
          <a:blip r:embed="rId3"/>
          <a:stretch>
            <a:fillRect/>
          </a:stretch>
        </p:blipFill>
        <p:spPr>
          <a:xfrm>
            <a:off x="534987" y="2414351"/>
            <a:ext cx="9623425" cy="1574451"/>
          </a:xfrm>
          <a:prstGeom prst="rect">
            <a:avLst/>
          </a:prstGeom>
        </p:spPr>
      </p:pic>
      <p:pic>
        <p:nvPicPr>
          <p:cNvPr id="9" name="Grafik 8">
            <a:extLst>
              <a:ext uri="{FF2B5EF4-FFF2-40B4-BE49-F238E27FC236}">
                <a16:creationId xmlns:a16="http://schemas.microsoft.com/office/drawing/2014/main" id="{08A9A8F3-9002-4ED3-A584-57F1736CBC7B}"/>
              </a:ext>
            </a:extLst>
          </p:cNvPr>
          <p:cNvPicPr>
            <a:picLocks noChangeAspect="1"/>
          </p:cNvPicPr>
          <p:nvPr/>
        </p:nvPicPr>
        <p:blipFill>
          <a:blip r:embed="rId4"/>
          <a:stretch>
            <a:fillRect/>
          </a:stretch>
        </p:blipFill>
        <p:spPr>
          <a:xfrm>
            <a:off x="534987" y="4090826"/>
            <a:ext cx="9623425" cy="1544897"/>
          </a:xfrm>
          <a:prstGeom prst="rect">
            <a:avLst/>
          </a:prstGeom>
        </p:spPr>
      </p:pic>
    </p:spTree>
    <p:extLst>
      <p:ext uri="{BB962C8B-B14F-4D97-AF65-F5344CB8AC3E}">
        <p14:creationId xmlns:p14="http://schemas.microsoft.com/office/powerpoint/2010/main" val="220039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E3738-ECC2-422E-8A04-01A4A7C05E95}"/>
              </a:ext>
            </a:extLst>
          </p:cNvPr>
          <p:cNvSpPr>
            <a:spLocks noGrp="1"/>
          </p:cNvSpPr>
          <p:nvPr>
            <p:ph type="title"/>
          </p:nvPr>
        </p:nvSpPr>
        <p:spPr/>
        <p:txBody>
          <a:bodyPr>
            <a:normAutofit fontScale="90000"/>
          </a:bodyPr>
          <a:lstStyle/>
          <a:p>
            <a:r>
              <a:rPr lang="de-AT" dirty="0"/>
              <a:t>Tipps für den sicheren Umgang mit </a:t>
            </a:r>
            <a:r>
              <a:rPr lang="de-AT" dirty="0" err="1"/>
              <a:t>IoT</a:t>
            </a:r>
            <a:r>
              <a:rPr lang="de-AT" dirty="0"/>
              <a:t> II</a:t>
            </a:r>
          </a:p>
        </p:txBody>
      </p:sp>
      <p:sp>
        <p:nvSpPr>
          <p:cNvPr id="3" name="Inhaltsplatzhalter 2">
            <a:extLst>
              <a:ext uri="{FF2B5EF4-FFF2-40B4-BE49-F238E27FC236}">
                <a16:creationId xmlns:a16="http://schemas.microsoft.com/office/drawing/2014/main" id="{E4BC82D9-0553-4E6E-B73B-6C17B8A89926}"/>
              </a:ext>
            </a:extLst>
          </p:cNvPr>
          <p:cNvSpPr>
            <a:spLocks noGrp="1"/>
          </p:cNvSpPr>
          <p:nvPr>
            <p:ph idx="1"/>
          </p:nvPr>
        </p:nvSpPr>
        <p:spPr/>
        <p:txBody>
          <a:bodyPr/>
          <a:lstStyle/>
          <a:p>
            <a:endParaRPr lang="de-AT"/>
          </a:p>
        </p:txBody>
      </p:sp>
      <p:sp>
        <p:nvSpPr>
          <p:cNvPr id="4" name="Datumsplatzhalter 3">
            <a:extLst>
              <a:ext uri="{FF2B5EF4-FFF2-40B4-BE49-F238E27FC236}">
                <a16:creationId xmlns:a16="http://schemas.microsoft.com/office/drawing/2014/main" id="{97259201-E9AE-4FA8-81E9-AF5EBF660773}"/>
              </a:ext>
            </a:extLst>
          </p:cNvPr>
          <p:cNvSpPr>
            <a:spLocks noGrp="1"/>
          </p:cNvSpPr>
          <p:nvPr>
            <p:ph type="dt" sz="half" idx="10"/>
          </p:nvPr>
        </p:nvSpPr>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BE85F31C-330C-418B-8207-1A69E58B5711}"/>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50F4B13-1865-4686-8560-2A58451435E8}"/>
              </a:ext>
            </a:extLst>
          </p:cNvPr>
          <p:cNvSpPr>
            <a:spLocks noGrp="1"/>
          </p:cNvSpPr>
          <p:nvPr>
            <p:ph type="sldNum" sz="quarter" idx="12"/>
          </p:nvPr>
        </p:nvSpPr>
        <p:spPr/>
        <p:txBody>
          <a:bodyPr/>
          <a:lstStyle/>
          <a:p>
            <a:fld id="{1EF058B4-4EF6-4105-80F8-F9CCC1A31293}" type="slidenum">
              <a:rPr lang="en-US" smtClean="0"/>
              <a:t>16</a:t>
            </a:fld>
            <a:endParaRPr lang="en-US" dirty="0"/>
          </a:p>
        </p:txBody>
      </p:sp>
      <p:pic>
        <p:nvPicPr>
          <p:cNvPr id="7" name="Grafik 6">
            <a:extLst>
              <a:ext uri="{FF2B5EF4-FFF2-40B4-BE49-F238E27FC236}">
                <a16:creationId xmlns:a16="http://schemas.microsoft.com/office/drawing/2014/main" id="{5C0724F2-A524-4F22-9A6E-8FB378DB384F}"/>
              </a:ext>
            </a:extLst>
          </p:cNvPr>
          <p:cNvPicPr>
            <a:picLocks noChangeAspect="1"/>
          </p:cNvPicPr>
          <p:nvPr/>
        </p:nvPicPr>
        <p:blipFill>
          <a:blip r:embed="rId2"/>
          <a:stretch>
            <a:fillRect/>
          </a:stretch>
        </p:blipFill>
        <p:spPr>
          <a:xfrm>
            <a:off x="538058" y="961231"/>
            <a:ext cx="9620354" cy="1383529"/>
          </a:xfrm>
          <a:prstGeom prst="rect">
            <a:avLst/>
          </a:prstGeom>
        </p:spPr>
      </p:pic>
      <p:pic>
        <p:nvPicPr>
          <p:cNvPr id="8" name="Grafik 7">
            <a:extLst>
              <a:ext uri="{FF2B5EF4-FFF2-40B4-BE49-F238E27FC236}">
                <a16:creationId xmlns:a16="http://schemas.microsoft.com/office/drawing/2014/main" id="{9FF2B060-72C3-47F7-9A40-A2DE26307F81}"/>
              </a:ext>
            </a:extLst>
          </p:cNvPr>
          <p:cNvPicPr>
            <a:picLocks noChangeAspect="1"/>
          </p:cNvPicPr>
          <p:nvPr/>
        </p:nvPicPr>
        <p:blipFill>
          <a:blip r:embed="rId3"/>
          <a:stretch>
            <a:fillRect/>
          </a:stretch>
        </p:blipFill>
        <p:spPr>
          <a:xfrm>
            <a:off x="540751" y="2440539"/>
            <a:ext cx="9620354" cy="1548564"/>
          </a:xfrm>
          <a:prstGeom prst="rect">
            <a:avLst/>
          </a:prstGeom>
        </p:spPr>
      </p:pic>
      <p:pic>
        <p:nvPicPr>
          <p:cNvPr id="9" name="Grafik 8">
            <a:extLst>
              <a:ext uri="{FF2B5EF4-FFF2-40B4-BE49-F238E27FC236}">
                <a16:creationId xmlns:a16="http://schemas.microsoft.com/office/drawing/2014/main" id="{7FDE0DBE-F6E9-4576-B784-86003085D4FE}"/>
              </a:ext>
            </a:extLst>
          </p:cNvPr>
          <p:cNvPicPr>
            <a:picLocks noChangeAspect="1"/>
          </p:cNvPicPr>
          <p:nvPr/>
        </p:nvPicPr>
        <p:blipFill>
          <a:blip r:embed="rId4"/>
          <a:stretch>
            <a:fillRect/>
          </a:stretch>
        </p:blipFill>
        <p:spPr>
          <a:xfrm>
            <a:off x="536523" y="4088704"/>
            <a:ext cx="9620354" cy="1590009"/>
          </a:xfrm>
          <a:prstGeom prst="rect">
            <a:avLst/>
          </a:prstGeom>
        </p:spPr>
      </p:pic>
    </p:spTree>
    <p:extLst>
      <p:ext uri="{BB962C8B-B14F-4D97-AF65-F5344CB8AC3E}">
        <p14:creationId xmlns:p14="http://schemas.microsoft.com/office/powerpoint/2010/main" val="258147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4422ED-FE2C-4569-B6BD-AFB88423C6CA}"/>
              </a:ext>
            </a:extLst>
          </p:cNvPr>
          <p:cNvSpPr>
            <a:spLocks noGrp="1"/>
          </p:cNvSpPr>
          <p:nvPr>
            <p:ph type="title"/>
          </p:nvPr>
        </p:nvSpPr>
        <p:spPr/>
        <p:txBody>
          <a:bodyPr>
            <a:normAutofit fontScale="90000"/>
          </a:bodyPr>
          <a:lstStyle/>
          <a:p>
            <a:r>
              <a:rPr lang="de-AT" dirty="0"/>
              <a:t>Tipps für den sicheren Umgang mit </a:t>
            </a:r>
            <a:r>
              <a:rPr lang="de-AT" dirty="0" err="1"/>
              <a:t>IoT</a:t>
            </a:r>
            <a:r>
              <a:rPr lang="de-AT" dirty="0"/>
              <a:t> III</a:t>
            </a:r>
          </a:p>
        </p:txBody>
      </p:sp>
      <p:sp>
        <p:nvSpPr>
          <p:cNvPr id="3" name="Inhaltsplatzhalter 2">
            <a:extLst>
              <a:ext uri="{FF2B5EF4-FFF2-40B4-BE49-F238E27FC236}">
                <a16:creationId xmlns:a16="http://schemas.microsoft.com/office/drawing/2014/main" id="{2535EDB3-24F4-45D5-A7A4-5D4D3BA13B80}"/>
              </a:ext>
            </a:extLst>
          </p:cNvPr>
          <p:cNvSpPr>
            <a:spLocks noGrp="1"/>
          </p:cNvSpPr>
          <p:nvPr>
            <p:ph idx="1"/>
          </p:nvPr>
        </p:nvSpPr>
        <p:spPr/>
        <p:txBody>
          <a:bodyPr/>
          <a:lstStyle/>
          <a:p>
            <a:endParaRPr lang="de-AT"/>
          </a:p>
        </p:txBody>
      </p:sp>
      <p:sp>
        <p:nvSpPr>
          <p:cNvPr id="4" name="Datumsplatzhalter 3">
            <a:extLst>
              <a:ext uri="{FF2B5EF4-FFF2-40B4-BE49-F238E27FC236}">
                <a16:creationId xmlns:a16="http://schemas.microsoft.com/office/drawing/2014/main" id="{5AF8664D-E6E6-4F57-AC31-46227720A3FA}"/>
              </a:ext>
            </a:extLst>
          </p:cNvPr>
          <p:cNvSpPr>
            <a:spLocks noGrp="1"/>
          </p:cNvSpPr>
          <p:nvPr>
            <p:ph type="dt" sz="half" idx="10"/>
          </p:nvPr>
        </p:nvSpPr>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EBA803FB-1D02-4E7B-B82D-2379D00C8AF1}"/>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05B0F055-0EFF-4ED4-B749-751ED106CEF0}"/>
              </a:ext>
            </a:extLst>
          </p:cNvPr>
          <p:cNvSpPr>
            <a:spLocks noGrp="1"/>
          </p:cNvSpPr>
          <p:nvPr>
            <p:ph type="sldNum" sz="quarter" idx="12"/>
          </p:nvPr>
        </p:nvSpPr>
        <p:spPr/>
        <p:txBody>
          <a:bodyPr/>
          <a:lstStyle/>
          <a:p>
            <a:fld id="{1EF058B4-4EF6-4105-80F8-F9CCC1A31293}" type="slidenum">
              <a:rPr lang="en-US" smtClean="0"/>
              <a:t>17</a:t>
            </a:fld>
            <a:endParaRPr lang="en-US" dirty="0"/>
          </a:p>
        </p:txBody>
      </p:sp>
      <p:pic>
        <p:nvPicPr>
          <p:cNvPr id="7" name="Grafik 6">
            <a:extLst>
              <a:ext uri="{FF2B5EF4-FFF2-40B4-BE49-F238E27FC236}">
                <a16:creationId xmlns:a16="http://schemas.microsoft.com/office/drawing/2014/main" id="{A7961769-5E21-46C5-A732-D5AACDD855DE}"/>
              </a:ext>
            </a:extLst>
          </p:cNvPr>
          <p:cNvPicPr>
            <a:picLocks noChangeAspect="1"/>
          </p:cNvPicPr>
          <p:nvPr/>
        </p:nvPicPr>
        <p:blipFill>
          <a:blip r:embed="rId2"/>
          <a:stretch>
            <a:fillRect/>
          </a:stretch>
        </p:blipFill>
        <p:spPr>
          <a:xfrm>
            <a:off x="534987" y="965045"/>
            <a:ext cx="9623425" cy="1569037"/>
          </a:xfrm>
          <a:prstGeom prst="rect">
            <a:avLst/>
          </a:prstGeom>
        </p:spPr>
      </p:pic>
      <p:pic>
        <p:nvPicPr>
          <p:cNvPr id="8" name="Grafik 7">
            <a:extLst>
              <a:ext uri="{FF2B5EF4-FFF2-40B4-BE49-F238E27FC236}">
                <a16:creationId xmlns:a16="http://schemas.microsoft.com/office/drawing/2014/main" id="{F34B5D81-C55C-419A-97C4-4E8F72A6B400}"/>
              </a:ext>
            </a:extLst>
          </p:cNvPr>
          <p:cNvPicPr>
            <a:picLocks noChangeAspect="1"/>
          </p:cNvPicPr>
          <p:nvPr/>
        </p:nvPicPr>
        <p:blipFill>
          <a:blip r:embed="rId3"/>
          <a:stretch>
            <a:fillRect/>
          </a:stretch>
        </p:blipFill>
        <p:spPr>
          <a:xfrm>
            <a:off x="547355" y="2650493"/>
            <a:ext cx="9623425" cy="1565111"/>
          </a:xfrm>
          <a:prstGeom prst="rect">
            <a:avLst/>
          </a:prstGeom>
        </p:spPr>
      </p:pic>
      <p:pic>
        <p:nvPicPr>
          <p:cNvPr id="9" name="Grafik 8">
            <a:extLst>
              <a:ext uri="{FF2B5EF4-FFF2-40B4-BE49-F238E27FC236}">
                <a16:creationId xmlns:a16="http://schemas.microsoft.com/office/drawing/2014/main" id="{C5A0C391-90CB-4CFC-B2C4-5059108CF84E}"/>
              </a:ext>
            </a:extLst>
          </p:cNvPr>
          <p:cNvPicPr>
            <a:picLocks noChangeAspect="1"/>
          </p:cNvPicPr>
          <p:nvPr/>
        </p:nvPicPr>
        <p:blipFill>
          <a:blip r:embed="rId4"/>
          <a:stretch>
            <a:fillRect/>
          </a:stretch>
        </p:blipFill>
        <p:spPr>
          <a:xfrm>
            <a:off x="547355" y="4327246"/>
            <a:ext cx="9611057" cy="1552494"/>
          </a:xfrm>
          <a:prstGeom prst="rect">
            <a:avLst/>
          </a:prstGeom>
        </p:spPr>
      </p:pic>
    </p:spTree>
    <p:extLst>
      <p:ext uri="{BB962C8B-B14F-4D97-AF65-F5344CB8AC3E}">
        <p14:creationId xmlns:p14="http://schemas.microsoft.com/office/powerpoint/2010/main" val="9377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0C068-BDAE-49E7-B19D-D7957A628D30}"/>
              </a:ext>
            </a:extLst>
          </p:cNvPr>
          <p:cNvSpPr>
            <a:spLocks noGrp="1"/>
          </p:cNvSpPr>
          <p:nvPr>
            <p:ph type="title"/>
          </p:nvPr>
        </p:nvSpPr>
        <p:spPr/>
        <p:txBody>
          <a:bodyPr>
            <a:normAutofit fontScale="90000"/>
          </a:bodyPr>
          <a:lstStyle/>
          <a:p>
            <a:r>
              <a:rPr lang="de-AT" dirty="0"/>
              <a:t>Tipps für den sicheren Umgang mit </a:t>
            </a:r>
            <a:r>
              <a:rPr lang="de-AT" dirty="0" err="1"/>
              <a:t>IoT</a:t>
            </a:r>
            <a:r>
              <a:rPr lang="de-AT" dirty="0"/>
              <a:t> IV</a:t>
            </a:r>
          </a:p>
        </p:txBody>
      </p:sp>
      <p:sp>
        <p:nvSpPr>
          <p:cNvPr id="3" name="Inhaltsplatzhalter 2">
            <a:extLst>
              <a:ext uri="{FF2B5EF4-FFF2-40B4-BE49-F238E27FC236}">
                <a16:creationId xmlns:a16="http://schemas.microsoft.com/office/drawing/2014/main" id="{F5AE41F6-A0A5-4FDD-A04B-6D0B3D629132}"/>
              </a:ext>
            </a:extLst>
          </p:cNvPr>
          <p:cNvSpPr>
            <a:spLocks noGrp="1"/>
          </p:cNvSpPr>
          <p:nvPr>
            <p:ph idx="1"/>
          </p:nvPr>
        </p:nvSpPr>
        <p:spPr/>
        <p:txBody>
          <a:bodyPr/>
          <a:lstStyle/>
          <a:p>
            <a:endParaRPr lang="de-AT"/>
          </a:p>
        </p:txBody>
      </p:sp>
      <p:sp>
        <p:nvSpPr>
          <p:cNvPr id="4" name="Datumsplatzhalter 3">
            <a:extLst>
              <a:ext uri="{FF2B5EF4-FFF2-40B4-BE49-F238E27FC236}">
                <a16:creationId xmlns:a16="http://schemas.microsoft.com/office/drawing/2014/main" id="{FE45D171-EA7F-46BF-AC10-754A0E6B3089}"/>
              </a:ext>
            </a:extLst>
          </p:cNvPr>
          <p:cNvSpPr>
            <a:spLocks noGrp="1"/>
          </p:cNvSpPr>
          <p:nvPr>
            <p:ph type="dt" sz="half" idx="10"/>
          </p:nvPr>
        </p:nvSpPr>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DA21EF31-10F3-4D0B-A6D0-CBBA689BD42C}"/>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B6C103A8-5031-4ACE-938E-4A11ED843A40}"/>
              </a:ext>
            </a:extLst>
          </p:cNvPr>
          <p:cNvSpPr>
            <a:spLocks noGrp="1"/>
          </p:cNvSpPr>
          <p:nvPr>
            <p:ph type="sldNum" sz="quarter" idx="12"/>
          </p:nvPr>
        </p:nvSpPr>
        <p:spPr/>
        <p:txBody>
          <a:bodyPr/>
          <a:lstStyle/>
          <a:p>
            <a:fld id="{1EF058B4-4EF6-4105-80F8-F9CCC1A31293}" type="slidenum">
              <a:rPr lang="en-US" smtClean="0"/>
              <a:t>18</a:t>
            </a:fld>
            <a:endParaRPr lang="en-US" dirty="0"/>
          </a:p>
        </p:txBody>
      </p:sp>
      <p:pic>
        <p:nvPicPr>
          <p:cNvPr id="7" name="Grafik 6">
            <a:extLst>
              <a:ext uri="{FF2B5EF4-FFF2-40B4-BE49-F238E27FC236}">
                <a16:creationId xmlns:a16="http://schemas.microsoft.com/office/drawing/2014/main" id="{AA8EDEF2-8F14-470E-B650-9D62817ED0EF}"/>
              </a:ext>
            </a:extLst>
          </p:cNvPr>
          <p:cNvPicPr>
            <a:picLocks noChangeAspect="1"/>
          </p:cNvPicPr>
          <p:nvPr/>
        </p:nvPicPr>
        <p:blipFill>
          <a:blip r:embed="rId2"/>
          <a:stretch>
            <a:fillRect/>
          </a:stretch>
        </p:blipFill>
        <p:spPr>
          <a:xfrm>
            <a:off x="534299" y="961232"/>
            <a:ext cx="9623425" cy="1328758"/>
          </a:xfrm>
          <a:prstGeom prst="rect">
            <a:avLst/>
          </a:prstGeom>
        </p:spPr>
      </p:pic>
    </p:spTree>
    <p:extLst>
      <p:ext uri="{BB962C8B-B14F-4D97-AF65-F5344CB8AC3E}">
        <p14:creationId xmlns:p14="http://schemas.microsoft.com/office/powerpoint/2010/main" val="146080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DD241-2B2E-405D-912D-E15EC9577FD2}"/>
              </a:ext>
            </a:extLst>
          </p:cNvPr>
          <p:cNvSpPr>
            <a:spLocks noGrp="1"/>
          </p:cNvSpPr>
          <p:nvPr>
            <p:ph type="title"/>
          </p:nvPr>
        </p:nvSpPr>
        <p:spPr/>
        <p:txBody>
          <a:bodyPr>
            <a:normAutofit fontScale="90000"/>
          </a:bodyPr>
          <a:lstStyle/>
          <a:p>
            <a:r>
              <a:rPr lang="de-AT" dirty="0" err="1"/>
              <a:t>Did</a:t>
            </a:r>
            <a:r>
              <a:rPr lang="de-AT" dirty="0"/>
              <a:t>-</a:t>
            </a:r>
            <a:r>
              <a:rPr lang="de-AT" dirty="0" err="1"/>
              <a:t>you</a:t>
            </a:r>
            <a:r>
              <a:rPr lang="de-AT" dirty="0"/>
              <a:t>-</a:t>
            </a:r>
            <a:r>
              <a:rPr lang="de-AT" dirty="0" err="1"/>
              <a:t>know</a:t>
            </a:r>
            <a:r>
              <a:rPr lang="de-AT" dirty="0"/>
              <a:t>-facts I</a:t>
            </a:r>
          </a:p>
        </p:txBody>
      </p:sp>
      <p:sp>
        <p:nvSpPr>
          <p:cNvPr id="3" name="Inhaltsplatzhalter 2">
            <a:extLst>
              <a:ext uri="{FF2B5EF4-FFF2-40B4-BE49-F238E27FC236}">
                <a16:creationId xmlns:a16="http://schemas.microsoft.com/office/drawing/2014/main" id="{8BC06054-8A85-4849-A38A-363FB82A3B20}"/>
              </a:ext>
            </a:extLst>
          </p:cNvPr>
          <p:cNvSpPr>
            <a:spLocks noGrp="1"/>
          </p:cNvSpPr>
          <p:nvPr>
            <p:ph idx="1"/>
          </p:nvPr>
        </p:nvSpPr>
        <p:spPr/>
        <p:txBody>
          <a:bodyPr>
            <a:normAutofit lnSpcReduction="10000"/>
          </a:bodyPr>
          <a:lstStyle/>
          <a:p>
            <a:pPr marL="0" indent="0">
              <a:spcBef>
                <a:spcPts val="1200"/>
              </a:spcBef>
              <a:buNone/>
            </a:pPr>
            <a:r>
              <a:rPr lang="de-AT" b="1" dirty="0"/>
              <a:t>#1 Es gibt weltweit mehr </a:t>
            </a:r>
            <a:r>
              <a:rPr lang="de-AT" b="1" dirty="0" err="1"/>
              <a:t>IoT</a:t>
            </a:r>
            <a:r>
              <a:rPr lang="de-AT" b="1" dirty="0"/>
              <a:t>-Geräte als Menschen</a:t>
            </a:r>
          </a:p>
          <a:p>
            <a:pPr marL="0" indent="0">
              <a:spcBef>
                <a:spcPts val="0"/>
              </a:spcBef>
              <a:spcAft>
                <a:spcPts val="900"/>
              </a:spcAft>
              <a:buNone/>
            </a:pPr>
            <a:r>
              <a:rPr lang="de-AT" sz="1600" dirty="0"/>
              <a:t>Die Anzahl der mit dem Internet verbundenen Geräte war im Jahr 2008 erstmals höher als jene der Menschen auf unseren Planeten. Bis zum Jahr 2020 soll diese Zahl sogar auf 50 Milliarden Geräte ansteigen. </a:t>
            </a:r>
          </a:p>
          <a:p>
            <a:pPr marL="0" indent="0">
              <a:buNone/>
            </a:pPr>
            <a:r>
              <a:rPr lang="de-AT" b="1" dirty="0"/>
              <a:t>#2 Das erste </a:t>
            </a:r>
            <a:r>
              <a:rPr lang="de-AT" b="1" dirty="0" err="1"/>
              <a:t>IoT</a:t>
            </a:r>
            <a:r>
              <a:rPr lang="de-AT" b="1" dirty="0"/>
              <a:t>-Gerät wurde in den 1980ern entwickelt</a:t>
            </a:r>
          </a:p>
          <a:p>
            <a:pPr marL="0" indent="0">
              <a:spcBef>
                <a:spcPts val="0"/>
              </a:spcBef>
              <a:spcAft>
                <a:spcPts val="900"/>
              </a:spcAft>
              <a:buNone/>
            </a:pPr>
            <a:r>
              <a:rPr lang="de-AT" sz="1600" dirty="0"/>
              <a:t>Das Internet der Dinge findet seinen Ursprung im Jahr 1981, als zum ersten Mal ein </a:t>
            </a:r>
            <a:r>
              <a:rPr lang="de-AT" sz="1600" dirty="0" err="1"/>
              <a:t>IoT</a:t>
            </a:r>
            <a:r>
              <a:rPr lang="de-AT" sz="1600" dirty="0"/>
              <a:t>-Gerät mit dem Internet verknüpft wurde. Dies geschah sogar vor dem Start des ersten Internet - Browsers. </a:t>
            </a:r>
          </a:p>
          <a:p>
            <a:pPr marL="0" indent="0">
              <a:buNone/>
            </a:pPr>
            <a:r>
              <a:rPr lang="de-AT" b="1" dirty="0"/>
              <a:t>#3 Das Internet der Dinge ist für viele noch ein neuer Begriff</a:t>
            </a:r>
          </a:p>
          <a:p>
            <a:pPr marL="0" indent="0">
              <a:spcBef>
                <a:spcPts val="0"/>
              </a:spcBef>
              <a:spcAft>
                <a:spcPts val="900"/>
              </a:spcAft>
              <a:buNone/>
            </a:pPr>
            <a:r>
              <a:rPr lang="de-AT" sz="1600" dirty="0"/>
              <a:t>Trotz der neuen vierten digitalen Revolution, dem Internet </a:t>
            </a:r>
            <a:r>
              <a:rPr lang="de-AT" sz="1600" dirty="0" err="1"/>
              <a:t>of</a:t>
            </a:r>
            <a:r>
              <a:rPr lang="de-AT" sz="1600" dirty="0"/>
              <a:t> Things, sind einer Studie zufolge 87% der Befragten mit dem Begriff </a:t>
            </a:r>
            <a:r>
              <a:rPr lang="de-AT" sz="1600" i="1" dirty="0"/>
              <a:t>Internet </a:t>
            </a:r>
            <a:r>
              <a:rPr lang="de-AT" sz="1600" i="1" dirty="0" err="1"/>
              <a:t>of</a:t>
            </a:r>
            <a:r>
              <a:rPr lang="de-AT" sz="1600" i="1" dirty="0"/>
              <a:t> Things</a:t>
            </a:r>
            <a:r>
              <a:rPr lang="de-AT" sz="1600" dirty="0"/>
              <a:t> nicht vertraut und haben diesen auch noch nicht gehört.</a:t>
            </a:r>
          </a:p>
          <a:p>
            <a:pPr marL="0" indent="0">
              <a:buNone/>
            </a:pPr>
            <a:r>
              <a:rPr lang="de-AT" b="1" dirty="0"/>
              <a:t>#4 Autos werden zunehmend Teil des Internet der Dinge </a:t>
            </a:r>
          </a:p>
          <a:p>
            <a:pPr marL="0" indent="0">
              <a:spcBef>
                <a:spcPts val="0"/>
              </a:spcBef>
              <a:spcAft>
                <a:spcPts val="900"/>
              </a:spcAft>
              <a:buNone/>
            </a:pPr>
            <a:r>
              <a:rPr lang="de-AT" sz="1600" dirty="0"/>
              <a:t>Es wird prognostiziert, dass 75% der neuen Autos bis 2020 Teil des Internet </a:t>
            </a:r>
            <a:r>
              <a:rPr lang="de-AT" sz="1600" dirty="0" err="1"/>
              <a:t>of</a:t>
            </a:r>
            <a:r>
              <a:rPr lang="de-AT" sz="1600" dirty="0"/>
              <a:t> Things sein werden. Autos werden miteinander und auch mit anderen </a:t>
            </a:r>
            <a:r>
              <a:rPr lang="de-AT" sz="1600" dirty="0" err="1"/>
              <a:t>IoT</a:t>
            </a:r>
            <a:r>
              <a:rPr lang="de-AT" sz="1600" dirty="0"/>
              <a:t>-Geräten wie Smart Homes kommunizieren können.</a:t>
            </a:r>
          </a:p>
          <a:p>
            <a:pPr marL="0" indent="0">
              <a:buNone/>
            </a:pPr>
            <a:r>
              <a:rPr lang="de-AT" b="1" dirty="0"/>
              <a:t>#5 City 4.0: Das </a:t>
            </a:r>
            <a:r>
              <a:rPr lang="de-AT" b="1" dirty="0" err="1"/>
              <a:t>IoT</a:t>
            </a:r>
            <a:r>
              <a:rPr lang="de-AT" b="1" dirty="0"/>
              <a:t> verbreitet sich rasant in Städten</a:t>
            </a:r>
          </a:p>
          <a:p>
            <a:pPr marL="0" indent="0">
              <a:spcBef>
                <a:spcPts val="0"/>
              </a:spcBef>
              <a:buNone/>
            </a:pPr>
            <a:r>
              <a:rPr lang="de-AT" sz="1600" dirty="0" err="1"/>
              <a:t>IoT</a:t>
            </a:r>
            <a:r>
              <a:rPr lang="de-AT" sz="1600" dirty="0"/>
              <a:t>-Technologien verbreiten sich rasant in intelligenten Städten, sogenannten „Smart Cities“. Auch in den Bereichen Industrie und Gesundheitsvorsorge findet das Internet der Dinge weit Verbreitung.  </a:t>
            </a:r>
          </a:p>
          <a:p>
            <a:pPr marL="0" indent="0">
              <a:buNone/>
            </a:pPr>
            <a:r>
              <a:rPr lang="de-AT" sz="1400" dirty="0"/>
              <a:t> </a:t>
            </a:r>
          </a:p>
          <a:p>
            <a:pPr marL="0" indent="0">
              <a:buNone/>
            </a:pPr>
            <a:endParaRPr lang="de-AT" dirty="0"/>
          </a:p>
        </p:txBody>
      </p:sp>
      <p:sp>
        <p:nvSpPr>
          <p:cNvPr id="4" name="Datumsplatzhalter 3">
            <a:extLst>
              <a:ext uri="{FF2B5EF4-FFF2-40B4-BE49-F238E27FC236}">
                <a16:creationId xmlns:a16="http://schemas.microsoft.com/office/drawing/2014/main" id="{2D10DF00-2B95-4178-9621-E6ED77021873}"/>
              </a:ext>
            </a:extLst>
          </p:cNvPr>
          <p:cNvSpPr>
            <a:spLocks noGrp="1"/>
          </p:cNvSpPr>
          <p:nvPr>
            <p:ph type="dt" sz="half" idx="10"/>
          </p:nvPr>
        </p:nvSpPr>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DB2215FF-E37C-42AD-8EF5-E733947049D4}"/>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F16C5A63-6896-4FC8-BEC8-5958BF319F55}"/>
              </a:ext>
            </a:extLst>
          </p:cNvPr>
          <p:cNvSpPr>
            <a:spLocks noGrp="1"/>
          </p:cNvSpPr>
          <p:nvPr>
            <p:ph type="sldNum" sz="quarter" idx="12"/>
          </p:nvPr>
        </p:nvSpPr>
        <p:spPr/>
        <p:txBody>
          <a:bodyPr/>
          <a:lstStyle/>
          <a:p>
            <a:fld id="{1EF058B4-4EF6-4105-80F8-F9CCC1A31293}" type="slidenum">
              <a:rPr lang="en-US" smtClean="0"/>
              <a:t>19</a:t>
            </a:fld>
            <a:endParaRPr lang="en-US" dirty="0"/>
          </a:p>
        </p:txBody>
      </p:sp>
    </p:spTree>
    <p:extLst>
      <p:ext uri="{BB962C8B-B14F-4D97-AF65-F5344CB8AC3E}">
        <p14:creationId xmlns:p14="http://schemas.microsoft.com/office/powerpoint/2010/main" val="309464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ive contemporary smart industry: product design, automated production line, delivery and distribution with people, robots and machinery, industry 4.0 concept">
            <a:extLst>
              <a:ext uri="{FF2B5EF4-FFF2-40B4-BE49-F238E27FC236}">
                <a16:creationId xmlns:a16="http://schemas.microsoft.com/office/drawing/2014/main" id="{4C740048-F4E0-42A9-A113-E7C3A16479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15"/>
          <a:stretch/>
        </p:blipFill>
        <p:spPr bwMode="auto">
          <a:xfrm>
            <a:off x="0" y="981744"/>
            <a:ext cx="10693400" cy="618111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Autofit/>
          </a:bodyPr>
          <a:lstStyle/>
          <a:p>
            <a:r>
              <a:rPr lang="en-US" sz="3200" dirty="0"/>
              <a:t>Was </a:t>
            </a:r>
            <a:r>
              <a:rPr lang="en-US" sz="3200" dirty="0" err="1"/>
              <a:t>ist</a:t>
            </a:r>
            <a:r>
              <a:rPr lang="en-US" sz="3200" dirty="0"/>
              <a:t> das Internet der Dinge?</a:t>
            </a:r>
          </a:p>
        </p:txBody>
      </p:sp>
      <p:sp>
        <p:nvSpPr>
          <p:cNvPr id="7" name="Content Placeholder 6"/>
          <p:cNvSpPr>
            <a:spLocks noGrp="1"/>
          </p:cNvSpPr>
          <p:nvPr>
            <p:ph idx="1"/>
          </p:nvPr>
        </p:nvSpPr>
        <p:spPr>
          <a:xfrm>
            <a:off x="534988" y="5796855"/>
            <a:ext cx="9623425" cy="1008112"/>
          </a:xfrm>
          <a:solidFill>
            <a:srgbClr val="FF0000"/>
          </a:solidFill>
        </p:spPr>
        <p:txBody>
          <a:bodyPr>
            <a:normAutofit fontScale="25000" lnSpcReduction="20000"/>
          </a:bodyPr>
          <a:lstStyle/>
          <a:p>
            <a:pPr marL="0" indent="0">
              <a:spcBef>
                <a:spcPts val="2400"/>
              </a:spcBef>
              <a:spcAft>
                <a:spcPts val="600"/>
              </a:spcAft>
              <a:buNone/>
            </a:pPr>
            <a:r>
              <a:rPr lang="en-US" sz="14400" b="1" dirty="0">
                <a:solidFill>
                  <a:schemeClr val="bg1"/>
                </a:solidFill>
              </a:rPr>
              <a:t>Das Internet der Dinge </a:t>
            </a:r>
            <a:r>
              <a:rPr lang="en-US" sz="14400" b="1" dirty="0" err="1">
                <a:solidFill>
                  <a:schemeClr val="bg1"/>
                </a:solidFill>
              </a:rPr>
              <a:t>vereint</a:t>
            </a:r>
            <a:r>
              <a:rPr lang="en-US" sz="14400" b="1" dirty="0">
                <a:solidFill>
                  <a:schemeClr val="bg1"/>
                </a:solidFill>
              </a:rPr>
              <a:t> die </a:t>
            </a:r>
            <a:r>
              <a:rPr lang="en-US" sz="14400" b="1" dirty="0" err="1">
                <a:solidFill>
                  <a:schemeClr val="bg1"/>
                </a:solidFill>
              </a:rPr>
              <a:t>physische</a:t>
            </a:r>
            <a:r>
              <a:rPr lang="en-US" sz="14400" b="1" dirty="0">
                <a:solidFill>
                  <a:schemeClr val="bg1"/>
                </a:solidFill>
              </a:rPr>
              <a:t> </a:t>
            </a:r>
            <a:r>
              <a:rPr lang="en-US" sz="14400" b="1" dirty="0" err="1">
                <a:solidFill>
                  <a:schemeClr val="bg1"/>
                </a:solidFill>
              </a:rPr>
              <a:t>mit</a:t>
            </a:r>
            <a:r>
              <a:rPr lang="en-US" sz="14400" b="1" dirty="0">
                <a:solidFill>
                  <a:schemeClr val="bg1"/>
                </a:solidFill>
              </a:rPr>
              <a:t> der </a:t>
            </a:r>
            <a:r>
              <a:rPr lang="en-US" sz="14400" b="1" dirty="0" err="1">
                <a:solidFill>
                  <a:schemeClr val="bg1"/>
                </a:solidFill>
              </a:rPr>
              <a:t>digitalen</a:t>
            </a:r>
            <a:r>
              <a:rPr lang="en-US" sz="14400" b="1" dirty="0">
                <a:solidFill>
                  <a:schemeClr val="bg1"/>
                </a:solidFill>
              </a:rPr>
              <a:t> Welt</a:t>
            </a:r>
          </a:p>
        </p:txBody>
      </p:sp>
      <p:sp>
        <p:nvSpPr>
          <p:cNvPr id="5" name="Slide Number Placeholder 4"/>
          <p:cNvSpPr>
            <a:spLocks noGrp="1"/>
          </p:cNvSpPr>
          <p:nvPr>
            <p:ph type="sldNum" sz="quarter" idx="12"/>
          </p:nvPr>
        </p:nvSpPr>
        <p:spPr/>
        <p:txBody>
          <a:bodyPr/>
          <a:lstStyle/>
          <a:p>
            <a:fld id="{92063DE9-AB07-45A7-8892-509E8247E3E6}" type="slidenum">
              <a:rPr lang="en-US" smtClean="0"/>
              <a:pPr/>
              <a:t>2</a:t>
            </a:fld>
            <a:endParaRPr lang="en-US" dirty="0"/>
          </a:p>
        </p:txBody>
      </p:sp>
    </p:spTree>
    <p:extLst>
      <p:ext uri="{BB962C8B-B14F-4D97-AF65-F5344CB8AC3E}">
        <p14:creationId xmlns:p14="http://schemas.microsoft.com/office/powerpoint/2010/main" val="1626572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4C681-4CAF-435A-893D-AE0A660E6738}"/>
              </a:ext>
            </a:extLst>
          </p:cNvPr>
          <p:cNvSpPr>
            <a:spLocks noGrp="1"/>
          </p:cNvSpPr>
          <p:nvPr>
            <p:ph type="title"/>
          </p:nvPr>
        </p:nvSpPr>
        <p:spPr/>
        <p:txBody>
          <a:bodyPr>
            <a:normAutofit fontScale="90000"/>
          </a:bodyPr>
          <a:lstStyle/>
          <a:p>
            <a:r>
              <a:rPr lang="de-AT" dirty="0" err="1"/>
              <a:t>Did</a:t>
            </a:r>
            <a:r>
              <a:rPr lang="de-AT" dirty="0"/>
              <a:t>-</a:t>
            </a:r>
            <a:r>
              <a:rPr lang="de-AT" dirty="0" err="1"/>
              <a:t>you</a:t>
            </a:r>
            <a:r>
              <a:rPr lang="de-AT" dirty="0"/>
              <a:t>-</a:t>
            </a:r>
            <a:r>
              <a:rPr lang="de-AT" dirty="0" err="1"/>
              <a:t>know</a:t>
            </a:r>
            <a:r>
              <a:rPr lang="de-AT" dirty="0"/>
              <a:t>-facts II</a:t>
            </a:r>
          </a:p>
        </p:txBody>
      </p:sp>
      <p:sp>
        <p:nvSpPr>
          <p:cNvPr id="3" name="Inhaltsplatzhalter 2">
            <a:extLst>
              <a:ext uri="{FF2B5EF4-FFF2-40B4-BE49-F238E27FC236}">
                <a16:creationId xmlns:a16="http://schemas.microsoft.com/office/drawing/2014/main" id="{CE285C40-A5C7-4E64-B22D-1D3B8E1D56AC}"/>
              </a:ext>
            </a:extLst>
          </p:cNvPr>
          <p:cNvSpPr>
            <a:spLocks noGrp="1"/>
          </p:cNvSpPr>
          <p:nvPr>
            <p:ph idx="1"/>
          </p:nvPr>
        </p:nvSpPr>
        <p:spPr/>
        <p:txBody>
          <a:bodyPr>
            <a:normAutofit fontScale="92500"/>
          </a:bodyPr>
          <a:lstStyle/>
          <a:p>
            <a:pPr marL="0" indent="0">
              <a:buNone/>
            </a:pPr>
            <a:r>
              <a:rPr lang="de-AT" sz="2200" b="1" dirty="0"/>
              <a:t>#6 </a:t>
            </a:r>
            <a:r>
              <a:rPr lang="de-AT" sz="2200" b="1" dirty="0" err="1"/>
              <a:t>IoT</a:t>
            </a:r>
            <a:r>
              <a:rPr lang="de-AT" sz="2200" b="1" dirty="0"/>
              <a:t>-Geräte sind anfällig für Hacking</a:t>
            </a:r>
          </a:p>
          <a:p>
            <a:pPr marL="0" indent="0">
              <a:spcBef>
                <a:spcPts val="0"/>
              </a:spcBef>
              <a:spcAft>
                <a:spcPts val="900"/>
              </a:spcAft>
              <a:buNone/>
            </a:pPr>
            <a:r>
              <a:rPr lang="de-AT" sz="1600" dirty="0"/>
              <a:t>Ungefähr 70 Prozent der Geräte sind für Hacking anfällig – etwa können Sicherheitssysteme in Smart Homes außer Kraft gesetzt oder Zugriff auf Webcams erlangt werden. Viele Unternehmen erarbeiten Lösungen hierfür.</a:t>
            </a:r>
          </a:p>
          <a:p>
            <a:pPr marL="0" indent="0">
              <a:buNone/>
            </a:pPr>
            <a:r>
              <a:rPr lang="de-AT" sz="2200" b="1" dirty="0"/>
              <a:t>#7 </a:t>
            </a:r>
            <a:r>
              <a:rPr lang="de-AT" sz="2200" b="1" dirty="0" err="1"/>
              <a:t>IoT</a:t>
            </a:r>
            <a:r>
              <a:rPr lang="de-AT" sz="2200" b="1" dirty="0"/>
              <a:t>-Sicherheit gewinnt an Bedeutung</a:t>
            </a:r>
          </a:p>
          <a:p>
            <a:pPr marL="0" indent="0">
              <a:spcBef>
                <a:spcPts val="0"/>
              </a:spcBef>
              <a:spcAft>
                <a:spcPts val="900"/>
              </a:spcAft>
              <a:buNone/>
            </a:pPr>
            <a:r>
              <a:rPr lang="de-AT" sz="1600" dirty="0"/>
              <a:t>Einhergehend mit den Gefahren durch Hacking, gibt es immer mehr Lösungen, die die Sicherheit neuer </a:t>
            </a:r>
            <a:r>
              <a:rPr lang="de-AT" sz="1600" dirty="0" err="1"/>
              <a:t>IoT</a:t>
            </a:r>
            <a:r>
              <a:rPr lang="de-AT" sz="1600" dirty="0"/>
              <a:t>-Geräte garantieren. In Zukunft werden sich daher viele Berufe und Ausbildungen damit auseinandersetzen.</a:t>
            </a:r>
          </a:p>
          <a:p>
            <a:pPr marL="0" indent="0">
              <a:buNone/>
            </a:pPr>
            <a:r>
              <a:rPr lang="de-AT" sz="2200" b="1" dirty="0"/>
              <a:t>#8 </a:t>
            </a:r>
            <a:r>
              <a:rPr lang="de-AT" sz="2200" b="1" dirty="0" err="1"/>
              <a:t>IoT</a:t>
            </a:r>
            <a:r>
              <a:rPr lang="de-AT" sz="2200" b="1" dirty="0"/>
              <a:t> Vernetzung steigt rasant an</a:t>
            </a:r>
          </a:p>
          <a:p>
            <a:pPr marL="0" indent="0">
              <a:spcBef>
                <a:spcPts val="0"/>
              </a:spcBef>
              <a:spcAft>
                <a:spcPts val="900"/>
              </a:spcAft>
              <a:buNone/>
            </a:pPr>
            <a:r>
              <a:rPr lang="de-AT" sz="1600" dirty="0"/>
              <a:t>Im Jahr 2015 gab es weltweit rund 15 Milliarden Geräte, die mit dem Internet verbunden waren. Es wird angenommen, dass diese Zahl bis 2020 auf 75 Milliarden steigen wird.</a:t>
            </a:r>
          </a:p>
          <a:p>
            <a:pPr marL="0" indent="0">
              <a:buNone/>
            </a:pPr>
            <a:r>
              <a:rPr lang="de-AT" sz="2200" b="1" dirty="0"/>
              <a:t>#9 Mit </a:t>
            </a:r>
            <a:r>
              <a:rPr lang="de-AT" sz="2200" b="1" dirty="0" err="1"/>
              <a:t>IoT</a:t>
            </a:r>
            <a:r>
              <a:rPr lang="de-AT" sz="2200" b="1" dirty="0"/>
              <a:t> kann Geld &amp; Energie gespart werden</a:t>
            </a:r>
          </a:p>
          <a:p>
            <a:pPr marL="0" indent="0">
              <a:spcBef>
                <a:spcPts val="0"/>
              </a:spcBef>
              <a:spcAft>
                <a:spcPts val="900"/>
              </a:spcAft>
              <a:buNone/>
            </a:pPr>
            <a:r>
              <a:rPr lang="de-AT" sz="1600" dirty="0" err="1"/>
              <a:t>IoT</a:t>
            </a:r>
            <a:r>
              <a:rPr lang="de-AT" sz="1600" dirty="0"/>
              <a:t>-Geräte können uns helfen, Geld und Energie zu sparen. Ein Beispiel ist die Stadt Barcelona, die jährliche reduzierte Erlöse von 37 Millionen Dollar durch ein innovatives Smart-Lightning-System verbuchen kann.</a:t>
            </a:r>
          </a:p>
          <a:p>
            <a:pPr marL="0" indent="0">
              <a:buNone/>
            </a:pPr>
            <a:r>
              <a:rPr lang="de-AT" sz="2200" b="1" dirty="0"/>
              <a:t>#10 Das Internet der Dinge ist auf Überholspur</a:t>
            </a:r>
          </a:p>
          <a:p>
            <a:pPr marL="0" indent="0">
              <a:spcBef>
                <a:spcPts val="0"/>
              </a:spcBef>
              <a:buNone/>
            </a:pPr>
            <a:r>
              <a:rPr lang="de-AT" sz="1600" dirty="0"/>
              <a:t>Das Internet der Dinge (</a:t>
            </a:r>
            <a:r>
              <a:rPr lang="de-AT" sz="1600" dirty="0" err="1"/>
              <a:t>IoT</a:t>
            </a:r>
            <a:r>
              <a:rPr lang="de-AT" sz="1600" dirty="0"/>
              <a:t>) hat im Jahr 2018 die mobile Welt der Telefone als größte Kategorie im Bereich verbundener Geräte überholt. </a:t>
            </a:r>
          </a:p>
          <a:p>
            <a:pPr marL="0" indent="0">
              <a:buNone/>
            </a:pPr>
            <a:endParaRPr lang="de-AT" dirty="0"/>
          </a:p>
        </p:txBody>
      </p:sp>
      <p:sp>
        <p:nvSpPr>
          <p:cNvPr id="4" name="Datumsplatzhalter 3">
            <a:extLst>
              <a:ext uri="{FF2B5EF4-FFF2-40B4-BE49-F238E27FC236}">
                <a16:creationId xmlns:a16="http://schemas.microsoft.com/office/drawing/2014/main" id="{756E80BF-F2DE-4AF5-B3F4-77E5DAF38DF4}"/>
              </a:ext>
            </a:extLst>
          </p:cNvPr>
          <p:cNvSpPr>
            <a:spLocks noGrp="1"/>
          </p:cNvSpPr>
          <p:nvPr>
            <p:ph type="dt" sz="half" idx="10"/>
          </p:nvPr>
        </p:nvSpPr>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815E3524-B585-4280-B53D-BB26D655D5CD}"/>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E6BBB72D-9404-48E6-AE77-EBF94FFCF728}"/>
              </a:ext>
            </a:extLst>
          </p:cNvPr>
          <p:cNvSpPr>
            <a:spLocks noGrp="1"/>
          </p:cNvSpPr>
          <p:nvPr>
            <p:ph type="sldNum" sz="quarter" idx="12"/>
          </p:nvPr>
        </p:nvSpPr>
        <p:spPr/>
        <p:txBody>
          <a:bodyPr/>
          <a:lstStyle/>
          <a:p>
            <a:fld id="{1EF058B4-4EF6-4105-80F8-F9CCC1A31293}" type="slidenum">
              <a:rPr lang="en-US" smtClean="0"/>
              <a:t>20</a:t>
            </a:fld>
            <a:endParaRPr lang="en-US" dirty="0"/>
          </a:p>
        </p:txBody>
      </p:sp>
    </p:spTree>
    <p:extLst>
      <p:ext uri="{BB962C8B-B14F-4D97-AF65-F5344CB8AC3E}">
        <p14:creationId xmlns:p14="http://schemas.microsoft.com/office/powerpoint/2010/main" val="387976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E0C9D-DD8C-4135-B88F-7F4D09E1DE7F}"/>
              </a:ext>
            </a:extLst>
          </p:cNvPr>
          <p:cNvSpPr>
            <a:spLocks noGrp="1"/>
          </p:cNvSpPr>
          <p:nvPr>
            <p:ph type="title"/>
          </p:nvPr>
        </p:nvSpPr>
        <p:spPr/>
        <p:txBody>
          <a:bodyPr>
            <a:normAutofit fontScale="90000"/>
          </a:bodyPr>
          <a:lstStyle/>
          <a:p>
            <a:r>
              <a:rPr lang="de-AT" dirty="0" err="1"/>
              <a:t>Did</a:t>
            </a:r>
            <a:r>
              <a:rPr lang="de-AT" dirty="0"/>
              <a:t>-</a:t>
            </a:r>
            <a:r>
              <a:rPr lang="de-AT" dirty="0" err="1"/>
              <a:t>you</a:t>
            </a:r>
            <a:r>
              <a:rPr lang="de-AT" dirty="0"/>
              <a:t>-</a:t>
            </a:r>
            <a:r>
              <a:rPr lang="de-AT" dirty="0" err="1"/>
              <a:t>know</a:t>
            </a:r>
            <a:r>
              <a:rPr lang="de-AT" dirty="0"/>
              <a:t>-facts III</a:t>
            </a:r>
          </a:p>
        </p:txBody>
      </p:sp>
      <p:sp>
        <p:nvSpPr>
          <p:cNvPr id="3" name="Inhaltsplatzhalter 2">
            <a:extLst>
              <a:ext uri="{FF2B5EF4-FFF2-40B4-BE49-F238E27FC236}">
                <a16:creationId xmlns:a16="http://schemas.microsoft.com/office/drawing/2014/main" id="{F4D9EF0F-46E9-409E-8A99-6562C9773C10}"/>
              </a:ext>
            </a:extLst>
          </p:cNvPr>
          <p:cNvSpPr>
            <a:spLocks noGrp="1"/>
          </p:cNvSpPr>
          <p:nvPr>
            <p:ph idx="1"/>
          </p:nvPr>
        </p:nvSpPr>
        <p:spPr/>
        <p:txBody>
          <a:bodyPr>
            <a:normAutofit/>
          </a:bodyPr>
          <a:lstStyle/>
          <a:p>
            <a:pPr marL="0" indent="0">
              <a:buNone/>
            </a:pPr>
            <a:r>
              <a:rPr lang="de-DE" b="1" dirty="0"/>
              <a:t>#11 Immer mehr Menschen tragen „Wearables“</a:t>
            </a:r>
            <a:endParaRPr lang="de-AT" b="1" dirty="0"/>
          </a:p>
          <a:p>
            <a:pPr marL="0" indent="0">
              <a:spcBef>
                <a:spcPts val="0"/>
              </a:spcBef>
              <a:spcAft>
                <a:spcPts val="900"/>
              </a:spcAft>
              <a:buNone/>
            </a:pPr>
            <a:r>
              <a:rPr lang="de-AT" sz="1600" dirty="0"/>
              <a:t>Immer mehr Menschen werden in den nächsten Jahren tragbare Computersysteme (zum Beispiel Smartwatches, Fitness-Tracker) sogenannte „Wearables“ am Körper tragen. </a:t>
            </a:r>
            <a:endParaRPr lang="de-AT" dirty="0"/>
          </a:p>
          <a:p>
            <a:pPr marL="0" indent="0">
              <a:buNone/>
            </a:pPr>
            <a:r>
              <a:rPr lang="de-AT" b="1" dirty="0"/>
              <a:t>#12 Menschen besitzen zahlreiche </a:t>
            </a:r>
            <a:r>
              <a:rPr lang="de-AT" b="1" dirty="0" err="1"/>
              <a:t>IoT</a:t>
            </a:r>
            <a:r>
              <a:rPr lang="de-AT" b="1" dirty="0"/>
              <a:t>-Geräte</a:t>
            </a:r>
          </a:p>
          <a:p>
            <a:pPr marL="0" indent="0">
              <a:spcBef>
                <a:spcPts val="0"/>
              </a:spcBef>
              <a:spcAft>
                <a:spcPts val="900"/>
              </a:spcAft>
              <a:buNone/>
            </a:pPr>
            <a:r>
              <a:rPr lang="de-AT" sz="1600" dirty="0"/>
              <a:t>Bis Ende 2020 wird es weltweit rund 75 Milliarden </a:t>
            </a:r>
            <a:r>
              <a:rPr lang="de-AT" sz="1600" dirty="0" err="1"/>
              <a:t>IoT</a:t>
            </a:r>
            <a:r>
              <a:rPr lang="de-AT" sz="1600" dirty="0"/>
              <a:t>-Geräte geben. Ein Mensch wird im Durchschnitt rund 7 </a:t>
            </a:r>
            <a:r>
              <a:rPr lang="de-AT" sz="1600" dirty="0" err="1"/>
              <a:t>IoT</a:t>
            </a:r>
            <a:r>
              <a:rPr lang="de-AT" sz="1600" dirty="0"/>
              <a:t>-Geräte besitzen. </a:t>
            </a:r>
            <a:endParaRPr lang="de-AT" dirty="0"/>
          </a:p>
          <a:p>
            <a:pPr marL="0" indent="0">
              <a:buNone/>
            </a:pPr>
            <a:r>
              <a:rPr lang="de-AT" b="1" dirty="0"/>
              <a:t>#13 Das Internet der Dinge bereichert die Arbeitswelt</a:t>
            </a:r>
          </a:p>
          <a:p>
            <a:pPr marL="0" indent="0">
              <a:spcBef>
                <a:spcPts val="0"/>
              </a:spcBef>
              <a:spcAft>
                <a:spcPts val="900"/>
              </a:spcAft>
              <a:buNone/>
            </a:pPr>
            <a:r>
              <a:rPr lang="de-AT" sz="1600" dirty="0"/>
              <a:t>Laut Experten aus dem Bereich </a:t>
            </a:r>
            <a:r>
              <a:rPr lang="de-AT" sz="1600" dirty="0" err="1"/>
              <a:t>IoT</a:t>
            </a:r>
            <a:r>
              <a:rPr lang="de-AT" sz="1600" dirty="0"/>
              <a:t> werden durch das Internet der Dinge in Zukunft Millionen von Jobmöglichkeiten entstehen.</a:t>
            </a:r>
            <a:endParaRPr lang="de-AT" dirty="0"/>
          </a:p>
          <a:p>
            <a:pPr marL="0" indent="0">
              <a:buNone/>
            </a:pPr>
            <a:r>
              <a:rPr lang="de-AT" b="1" dirty="0"/>
              <a:t>#14 Das </a:t>
            </a:r>
            <a:r>
              <a:rPr lang="de-AT" b="1" dirty="0" err="1"/>
              <a:t>IoT</a:t>
            </a:r>
            <a:r>
              <a:rPr lang="de-AT" b="1" dirty="0"/>
              <a:t> verursacht 22-mal mehr Datenverkehr</a:t>
            </a:r>
          </a:p>
          <a:p>
            <a:pPr marL="0" indent="0">
              <a:spcBef>
                <a:spcPts val="0"/>
              </a:spcBef>
              <a:spcAft>
                <a:spcPts val="900"/>
              </a:spcAft>
              <a:buNone/>
            </a:pPr>
            <a:r>
              <a:rPr lang="de-AT" sz="1600" dirty="0"/>
              <a:t>Bis zum Jahr 2020 wird das Internet </a:t>
            </a:r>
            <a:r>
              <a:rPr lang="de-AT" sz="1600" dirty="0" err="1"/>
              <a:t>of</a:t>
            </a:r>
            <a:r>
              <a:rPr lang="de-AT" sz="1600" dirty="0"/>
              <a:t> Things 22-mal mehr Datenverkehr verursachen. 40% aller gesammelten Daten werden überdies von verbundenen Sensoren stammen. </a:t>
            </a:r>
          </a:p>
          <a:p>
            <a:pPr marL="0" indent="0">
              <a:buNone/>
            </a:pPr>
            <a:r>
              <a:rPr lang="de-DE" b="1" dirty="0"/>
              <a:t>#15 Künstliche Intelligenz treibt smarte </a:t>
            </a:r>
            <a:r>
              <a:rPr lang="de-DE" b="1" dirty="0" err="1"/>
              <a:t>IoT</a:t>
            </a:r>
            <a:r>
              <a:rPr lang="de-DE" b="1" dirty="0"/>
              <a:t>-Lösungen voran</a:t>
            </a:r>
            <a:endParaRPr lang="de-AT" b="1" dirty="0"/>
          </a:p>
          <a:p>
            <a:pPr marL="0" indent="0">
              <a:spcBef>
                <a:spcPts val="0"/>
              </a:spcBef>
              <a:spcAft>
                <a:spcPts val="900"/>
              </a:spcAft>
              <a:buNone/>
            </a:pPr>
            <a:r>
              <a:rPr lang="de-AT" sz="1600" dirty="0"/>
              <a:t>Mithilfe der Verwertung von Daten werden Haushaltsgegenstände immer intelligenter. Somit lernen beispielsweise Staubsauger nach kurzer Zeit eigenständig, wann welche Räume zu reinigen sind. </a:t>
            </a:r>
          </a:p>
          <a:p>
            <a:pPr marL="0" indent="0">
              <a:buNone/>
            </a:pPr>
            <a:endParaRPr lang="de-AT" dirty="0"/>
          </a:p>
        </p:txBody>
      </p:sp>
      <p:sp>
        <p:nvSpPr>
          <p:cNvPr id="4" name="Datumsplatzhalter 3">
            <a:extLst>
              <a:ext uri="{FF2B5EF4-FFF2-40B4-BE49-F238E27FC236}">
                <a16:creationId xmlns:a16="http://schemas.microsoft.com/office/drawing/2014/main" id="{BC81C396-C42E-457C-B4DC-AEC24A983EE1}"/>
              </a:ext>
            </a:extLst>
          </p:cNvPr>
          <p:cNvSpPr>
            <a:spLocks noGrp="1"/>
          </p:cNvSpPr>
          <p:nvPr>
            <p:ph type="dt" sz="half" idx="10"/>
          </p:nvPr>
        </p:nvSpPr>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6EF6375B-2C6C-47D3-B405-E98F9B423F72}"/>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0638031-E678-4816-9D6A-4B0627B9FF5E}"/>
              </a:ext>
            </a:extLst>
          </p:cNvPr>
          <p:cNvSpPr>
            <a:spLocks noGrp="1"/>
          </p:cNvSpPr>
          <p:nvPr>
            <p:ph type="sldNum" sz="quarter" idx="12"/>
          </p:nvPr>
        </p:nvSpPr>
        <p:spPr/>
        <p:txBody>
          <a:bodyPr/>
          <a:lstStyle/>
          <a:p>
            <a:fld id="{1EF058B4-4EF6-4105-80F8-F9CCC1A31293}" type="slidenum">
              <a:rPr lang="en-US" smtClean="0"/>
              <a:t>21</a:t>
            </a:fld>
            <a:endParaRPr lang="en-US" dirty="0"/>
          </a:p>
        </p:txBody>
      </p:sp>
    </p:spTree>
    <p:extLst>
      <p:ext uri="{BB962C8B-B14F-4D97-AF65-F5344CB8AC3E}">
        <p14:creationId xmlns:p14="http://schemas.microsoft.com/office/powerpoint/2010/main" val="422974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8D15AB4-8A31-429E-A8F8-7DE31907BF98}"/>
              </a:ext>
            </a:extLst>
          </p:cNvPr>
          <p:cNvSpPr>
            <a:spLocks noGrp="1"/>
          </p:cNvSpPr>
          <p:nvPr>
            <p:ph type="title"/>
          </p:nvPr>
        </p:nvSpPr>
        <p:spPr/>
        <p:txBody>
          <a:bodyPr>
            <a:normAutofit fontScale="90000"/>
          </a:bodyPr>
          <a:lstStyle/>
          <a:p>
            <a:r>
              <a:rPr lang="de-AT" dirty="0"/>
              <a:t>Tipps &amp; Infos</a:t>
            </a:r>
          </a:p>
        </p:txBody>
      </p:sp>
      <p:sp>
        <p:nvSpPr>
          <p:cNvPr id="8" name="Inhaltsplatzhalter 7">
            <a:extLst>
              <a:ext uri="{FF2B5EF4-FFF2-40B4-BE49-F238E27FC236}">
                <a16:creationId xmlns:a16="http://schemas.microsoft.com/office/drawing/2014/main" id="{FBD187D3-E652-481B-90FA-E0B0C2E21F44}"/>
              </a:ext>
            </a:extLst>
          </p:cNvPr>
          <p:cNvSpPr>
            <a:spLocks noGrp="1"/>
          </p:cNvSpPr>
          <p:nvPr>
            <p:ph idx="1"/>
          </p:nvPr>
        </p:nvSpPr>
        <p:spPr/>
        <p:txBody>
          <a:bodyPr>
            <a:normAutofit fontScale="92500" lnSpcReduction="20000"/>
          </a:bodyPr>
          <a:lstStyle/>
          <a:p>
            <a:pPr marL="0" indent="0">
              <a:buNone/>
            </a:pPr>
            <a:r>
              <a:rPr lang="de-AT" sz="2200" dirty="0"/>
              <a:t>Hier erfährst du Genaueres über die Möglichkeiten aber auch Gefahren im Umgang mit dem Internet </a:t>
            </a:r>
            <a:r>
              <a:rPr lang="de-AT" sz="2200" dirty="0" err="1"/>
              <a:t>of</a:t>
            </a:r>
            <a:r>
              <a:rPr lang="de-AT" sz="2200" dirty="0"/>
              <a:t> Things</a:t>
            </a:r>
          </a:p>
          <a:p>
            <a:pPr marL="0" indent="0">
              <a:buNone/>
            </a:pPr>
            <a:endParaRPr lang="de-AT" b="1" dirty="0"/>
          </a:p>
          <a:p>
            <a:pPr marL="0" indent="0">
              <a:buNone/>
            </a:pPr>
            <a:r>
              <a:rPr lang="de-AT" b="1" dirty="0"/>
              <a:t>Safer Internet</a:t>
            </a:r>
          </a:p>
          <a:p>
            <a:pPr marL="0" indent="0">
              <a:buNone/>
            </a:pPr>
            <a:r>
              <a:rPr lang="de-AT" dirty="0"/>
              <a:t>Plattform, die Kinder, Jugendliche, Eltern und Lehrende beim sicheren, kompetenten und verantwortungsvollen Umgang mit digitalen Medien unterstützt</a:t>
            </a:r>
          </a:p>
          <a:p>
            <a:pPr marL="0" indent="0">
              <a:spcBef>
                <a:spcPts val="0"/>
              </a:spcBef>
              <a:spcAft>
                <a:spcPts val="1800"/>
              </a:spcAft>
              <a:buNone/>
            </a:pPr>
            <a:r>
              <a:rPr lang="de-AT" dirty="0">
                <a:hlinkClick r:id="rId2"/>
              </a:rPr>
              <a:t>www.saferinternet.at</a:t>
            </a:r>
            <a:endParaRPr lang="de-AT" sz="2400" b="1" dirty="0"/>
          </a:p>
          <a:p>
            <a:pPr marL="0" indent="0">
              <a:buNone/>
            </a:pPr>
            <a:r>
              <a:rPr lang="de-AT" b="1" dirty="0"/>
              <a:t>Watchlist Internet</a:t>
            </a:r>
          </a:p>
          <a:p>
            <a:pPr marL="0" indent="0">
              <a:buNone/>
            </a:pPr>
            <a:r>
              <a:rPr lang="de-AT" dirty="0"/>
              <a:t>Informiert über aktuelle Betrugsfälle im Internet und gibt Tipps, wie man sich vor gängigen Betrugsmaschen schützen kann</a:t>
            </a:r>
          </a:p>
          <a:p>
            <a:pPr marL="0" indent="0">
              <a:spcBef>
                <a:spcPts val="0"/>
              </a:spcBef>
              <a:buNone/>
            </a:pPr>
            <a:r>
              <a:rPr lang="de-AT" dirty="0">
                <a:hlinkClick r:id="rId3"/>
              </a:rPr>
              <a:t>www.watchlist-internet.at</a:t>
            </a:r>
            <a:endParaRPr lang="de-AT" dirty="0"/>
          </a:p>
          <a:p>
            <a:pPr marL="0" indent="0">
              <a:spcBef>
                <a:spcPts val="0"/>
              </a:spcBef>
              <a:buNone/>
            </a:pPr>
            <a:endParaRPr lang="de-AT" dirty="0"/>
          </a:p>
          <a:p>
            <a:pPr marL="0" indent="0">
              <a:spcBef>
                <a:spcPts val="0"/>
              </a:spcBef>
              <a:buNone/>
            </a:pPr>
            <a:r>
              <a:rPr lang="de-AT" b="1" dirty="0"/>
              <a:t>Jugendschutz.net</a:t>
            </a:r>
          </a:p>
          <a:p>
            <a:pPr marL="0" indent="0">
              <a:spcBef>
                <a:spcPts val="0"/>
              </a:spcBef>
              <a:buNone/>
            </a:pPr>
            <a:r>
              <a:rPr lang="de-AT" dirty="0"/>
              <a:t>Das deutsche Kompetenzzentrum für Jugendliche im Internet arbeitet mit gesetzlichem Auftrag und Fokus auf Online Inhalte die Minderjährige gefährden, ängstigen oder in ihrer Entwicklung beinträchtigen können</a:t>
            </a:r>
          </a:p>
          <a:p>
            <a:pPr marL="0" indent="0">
              <a:spcBef>
                <a:spcPts val="0"/>
              </a:spcBef>
              <a:buNone/>
            </a:pPr>
            <a:r>
              <a:rPr lang="de-AT" dirty="0">
                <a:hlinkClick r:id="rId4"/>
              </a:rPr>
              <a:t>www.jugendschutz.net</a:t>
            </a:r>
            <a:endParaRPr lang="de-AT" dirty="0"/>
          </a:p>
        </p:txBody>
      </p:sp>
      <p:sp>
        <p:nvSpPr>
          <p:cNvPr id="4" name="Datumsplatzhalter 3">
            <a:extLst>
              <a:ext uri="{FF2B5EF4-FFF2-40B4-BE49-F238E27FC236}">
                <a16:creationId xmlns:a16="http://schemas.microsoft.com/office/drawing/2014/main" id="{299063E3-50CF-453C-93E9-0E994834151F}"/>
              </a:ext>
            </a:extLst>
          </p:cNvPr>
          <p:cNvSpPr>
            <a:spLocks noGrp="1"/>
          </p:cNvSpPr>
          <p:nvPr>
            <p:ph type="dt" sz="half" idx="10"/>
          </p:nvPr>
        </p:nvSpPr>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8BB9BD83-A6B6-442D-8CD3-30F98A501280}"/>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29884680-C980-450E-B517-3EB2BFDF2F21}"/>
              </a:ext>
            </a:extLst>
          </p:cNvPr>
          <p:cNvSpPr>
            <a:spLocks noGrp="1"/>
          </p:cNvSpPr>
          <p:nvPr>
            <p:ph type="sldNum" sz="quarter" idx="12"/>
          </p:nvPr>
        </p:nvSpPr>
        <p:spPr/>
        <p:txBody>
          <a:bodyPr/>
          <a:lstStyle/>
          <a:p>
            <a:fld id="{1EF058B4-4EF6-4105-80F8-F9CCC1A31293}" type="slidenum">
              <a:rPr lang="en-US" smtClean="0"/>
              <a:t>22</a:t>
            </a:fld>
            <a:endParaRPr lang="en-US" dirty="0"/>
          </a:p>
        </p:txBody>
      </p:sp>
    </p:spTree>
    <p:extLst>
      <p:ext uri="{BB962C8B-B14F-4D97-AF65-F5344CB8AC3E}">
        <p14:creationId xmlns:p14="http://schemas.microsoft.com/office/powerpoint/2010/main" val="301908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6388B-EB07-45BC-95F5-86B2CCDE7B09}"/>
              </a:ext>
            </a:extLst>
          </p:cNvPr>
          <p:cNvSpPr>
            <a:spLocks noGrp="1"/>
          </p:cNvSpPr>
          <p:nvPr>
            <p:ph type="title"/>
          </p:nvPr>
        </p:nvSpPr>
        <p:spPr/>
        <p:txBody>
          <a:bodyPr>
            <a:normAutofit fontScale="90000"/>
          </a:bodyPr>
          <a:lstStyle/>
          <a:p>
            <a:r>
              <a:rPr lang="de-AT" dirty="0"/>
              <a:t>Hilfe &amp; Rat</a:t>
            </a:r>
          </a:p>
        </p:txBody>
      </p:sp>
      <p:sp>
        <p:nvSpPr>
          <p:cNvPr id="3" name="Inhaltsplatzhalter 2">
            <a:extLst>
              <a:ext uri="{FF2B5EF4-FFF2-40B4-BE49-F238E27FC236}">
                <a16:creationId xmlns:a16="http://schemas.microsoft.com/office/drawing/2014/main" id="{2A859DA2-4349-4E99-9790-6DA096408EC6}"/>
              </a:ext>
            </a:extLst>
          </p:cNvPr>
          <p:cNvSpPr>
            <a:spLocks noGrp="1"/>
          </p:cNvSpPr>
          <p:nvPr>
            <p:ph idx="1"/>
          </p:nvPr>
        </p:nvSpPr>
        <p:spPr/>
        <p:txBody>
          <a:bodyPr>
            <a:normAutofit/>
          </a:bodyPr>
          <a:lstStyle/>
          <a:p>
            <a:pPr marL="0" indent="0">
              <a:buNone/>
            </a:pPr>
            <a:r>
              <a:rPr lang="de-AT" dirty="0"/>
              <a:t>Hier kannst du mit ExpertInnen und Experten direkt in Kontakt treten, die dir bei Problemen oder in Krisensituationen Rat und Hilfe bieten können.</a:t>
            </a:r>
          </a:p>
          <a:p>
            <a:pPr marL="0" indent="0">
              <a:buNone/>
            </a:pPr>
            <a:endParaRPr lang="de-AT" b="1" dirty="0"/>
          </a:p>
          <a:p>
            <a:pPr marL="0" indent="0">
              <a:buNone/>
            </a:pPr>
            <a:r>
              <a:rPr lang="de-AT" b="1" dirty="0"/>
              <a:t>147 Rat auf Draht</a:t>
            </a:r>
          </a:p>
          <a:p>
            <a:pPr marL="0" indent="0">
              <a:buNone/>
            </a:pPr>
            <a:r>
              <a:rPr lang="de-AT" dirty="0"/>
              <a:t>Die österreichische Notrufnummer „Rat auf Draht“ bietet Kindern und Jugendlichen anonym und kostenlos Unterstützung bei Problemen, Fragen sowie in Krisensituationen und befasst sich auch mit dem Thema Handy &amp; Internet. </a:t>
            </a:r>
          </a:p>
          <a:p>
            <a:pPr marL="0" indent="0">
              <a:spcBef>
                <a:spcPts val="0"/>
              </a:spcBef>
              <a:spcAft>
                <a:spcPts val="1800"/>
              </a:spcAft>
              <a:buNone/>
            </a:pPr>
            <a:r>
              <a:rPr lang="de-AT" dirty="0">
                <a:hlinkClick r:id="rId2"/>
              </a:rPr>
              <a:t>www.rataufdraht.at</a:t>
            </a:r>
            <a:endParaRPr lang="de-AT" b="1" dirty="0"/>
          </a:p>
          <a:p>
            <a:pPr marL="0" indent="0">
              <a:buNone/>
            </a:pPr>
            <a:r>
              <a:rPr lang="de-AT" b="1" dirty="0"/>
              <a:t>Internet Ombudsmann</a:t>
            </a:r>
          </a:p>
          <a:p>
            <a:pPr marL="0" indent="0">
              <a:buNone/>
            </a:pPr>
            <a:r>
              <a:rPr lang="de-AT" dirty="0"/>
              <a:t>Bietet kostenlose Schlichtung und Beratung zu internetbezogenen Themen (Persönlichkeitsrechte, Datenschutz, Urheberrecht, etc.)</a:t>
            </a:r>
          </a:p>
          <a:p>
            <a:pPr marL="0" indent="0">
              <a:spcBef>
                <a:spcPts val="0"/>
              </a:spcBef>
              <a:spcAft>
                <a:spcPts val="1800"/>
              </a:spcAft>
              <a:buNone/>
            </a:pPr>
            <a:r>
              <a:rPr lang="de-AT" u="sng" dirty="0">
                <a:hlinkClick r:id="rId3"/>
              </a:rPr>
              <a:t>www.ombudsmann.at</a:t>
            </a:r>
            <a:endParaRPr lang="de-AT" b="1" dirty="0"/>
          </a:p>
          <a:p>
            <a:endParaRPr lang="de-AT" dirty="0"/>
          </a:p>
        </p:txBody>
      </p:sp>
      <p:sp>
        <p:nvSpPr>
          <p:cNvPr id="5" name="Fußzeilenplatzhalter 4">
            <a:extLst>
              <a:ext uri="{FF2B5EF4-FFF2-40B4-BE49-F238E27FC236}">
                <a16:creationId xmlns:a16="http://schemas.microsoft.com/office/drawing/2014/main" id="{DD756B41-30E4-4133-82EC-6F0AE119CEB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B5BBFB14-61B5-4042-9ADB-99F09D44C5DD}"/>
              </a:ext>
            </a:extLst>
          </p:cNvPr>
          <p:cNvSpPr>
            <a:spLocks noGrp="1"/>
          </p:cNvSpPr>
          <p:nvPr>
            <p:ph type="sldNum" sz="quarter" idx="12"/>
          </p:nvPr>
        </p:nvSpPr>
        <p:spPr/>
        <p:txBody>
          <a:bodyPr/>
          <a:lstStyle/>
          <a:p>
            <a:fld id="{1EF058B4-4EF6-4105-80F8-F9CCC1A31293}" type="slidenum">
              <a:rPr lang="en-US" smtClean="0"/>
              <a:t>23</a:t>
            </a:fld>
            <a:endParaRPr lang="en-US" dirty="0"/>
          </a:p>
        </p:txBody>
      </p:sp>
    </p:spTree>
    <p:extLst>
      <p:ext uri="{BB962C8B-B14F-4D97-AF65-F5344CB8AC3E}">
        <p14:creationId xmlns:p14="http://schemas.microsoft.com/office/powerpoint/2010/main" val="356068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8B2DB-0A36-4C2F-8F83-14B586D46C24}"/>
              </a:ext>
            </a:extLst>
          </p:cNvPr>
          <p:cNvSpPr>
            <a:spLocks noGrp="1"/>
          </p:cNvSpPr>
          <p:nvPr>
            <p:ph type="title"/>
          </p:nvPr>
        </p:nvSpPr>
        <p:spPr/>
        <p:txBody>
          <a:bodyPr>
            <a:normAutofit fontScale="90000"/>
          </a:bodyPr>
          <a:lstStyle/>
          <a:p>
            <a:r>
              <a:rPr lang="de-AT" dirty="0"/>
              <a:t>Internet </a:t>
            </a:r>
            <a:r>
              <a:rPr lang="de-AT" dirty="0" err="1"/>
              <a:t>of</a:t>
            </a:r>
            <a:r>
              <a:rPr lang="de-AT" dirty="0"/>
              <a:t> Things zum ausprobieren</a:t>
            </a:r>
          </a:p>
        </p:txBody>
      </p:sp>
      <p:sp>
        <p:nvSpPr>
          <p:cNvPr id="3" name="Inhaltsplatzhalter 2">
            <a:extLst>
              <a:ext uri="{FF2B5EF4-FFF2-40B4-BE49-F238E27FC236}">
                <a16:creationId xmlns:a16="http://schemas.microsoft.com/office/drawing/2014/main" id="{3E54B4FF-FB2F-45F2-871A-8CC79988DCD0}"/>
              </a:ext>
            </a:extLst>
          </p:cNvPr>
          <p:cNvSpPr>
            <a:spLocks noGrp="1"/>
          </p:cNvSpPr>
          <p:nvPr>
            <p:ph idx="1"/>
          </p:nvPr>
        </p:nvSpPr>
        <p:spPr/>
        <p:txBody>
          <a:bodyPr/>
          <a:lstStyle/>
          <a:p>
            <a:pPr marL="0" indent="0">
              <a:buNone/>
            </a:pPr>
            <a:r>
              <a:rPr lang="de-AT" b="1" dirty="0"/>
              <a:t>Austria </a:t>
            </a:r>
            <a:r>
              <a:rPr lang="de-AT" b="1" dirty="0" err="1"/>
              <a:t>Cyber</a:t>
            </a:r>
            <a:r>
              <a:rPr lang="de-AT" b="1" dirty="0"/>
              <a:t> Security Challenge </a:t>
            </a:r>
          </a:p>
          <a:p>
            <a:pPr marL="0" indent="0">
              <a:buNone/>
            </a:pPr>
            <a:r>
              <a:rPr lang="de-AT" dirty="0"/>
              <a:t>Du interessierst dich für </a:t>
            </a:r>
            <a:r>
              <a:rPr lang="de-AT" dirty="0" err="1"/>
              <a:t>Cyber</a:t>
            </a:r>
            <a:r>
              <a:rPr lang="de-AT" dirty="0"/>
              <a:t> Security und möchtest dich den Herausforderungen in den Kategorien Web, Crypto, Reverse Engineering Exploitation und Forensik stellen? Dann ist die Austria </a:t>
            </a:r>
            <a:r>
              <a:rPr lang="de-AT" dirty="0" err="1"/>
              <a:t>Cyber</a:t>
            </a:r>
            <a:r>
              <a:rPr lang="de-AT" dirty="0"/>
              <a:t> Security Challenge genau das Richtige für dich!</a:t>
            </a:r>
          </a:p>
          <a:p>
            <a:r>
              <a:rPr lang="de-AT" dirty="0">
                <a:hlinkClick r:id="rId2"/>
              </a:rPr>
              <a:t>https://www.verbotengut.at/</a:t>
            </a:r>
            <a:endParaRPr lang="de-AT" dirty="0"/>
          </a:p>
          <a:p>
            <a:endParaRPr lang="de-AT" dirty="0"/>
          </a:p>
          <a:p>
            <a:pPr marL="0" indent="0">
              <a:buNone/>
            </a:pPr>
            <a:r>
              <a:rPr lang="de-AT" b="1" dirty="0"/>
              <a:t>ELVIS – Embedded Lab Vienna </a:t>
            </a:r>
            <a:r>
              <a:rPr lang="de-AT" b="1" dirty="0" err="1"/>
              <a:t>for</a:t>
            </a:r>
            <a:r>
              <a:rPr lang="de-AT" b="1" dirty="0"/>
              <a:t> </a:t>
            </a:r>
            <a:r>
              <a:rPr lang="de-AT" b="1" dirty="0" err="1"/>
              <a:t>IoT</a:t>
            </a:r>
            <a:r>
              <a:rPr lang="de-AT" b="1" dirty="0"/>
              <a:t> &amp; Security</a:t>
            </a:r>
          </a:p>
          <a:p>
            <a:pPr marL="0" indent="0">
              <a:buNone/>
            </a:pPr>
            <a:r>
              <a:rPr lang="de-AT" dirty="0"/>
              <a:t>Das ELVIS </a:t>
            </a:r>
            <a:r>
              <a:rPr lang="de-AT" dirty="0" err="1"/>
              <a:t>IoT</a:t>
            </a:r>
            <a:r>
              <a:rPr lang="de-AT" dirty="0"/>
              <a:t>-Security Lab ermöglicht Beratung zu aktuellen </a:t>
            </a:r>
            <a:r>
              <a:rPr lang="de-AT" dirty="0" err="1"/>
              <a:t>IoT</a:t>
            </a:r>
            <a:r>
              <a:rPr lang="de-AT" dirty="0"/>
              <a:t>-Security Themen in Anspruch zu nehmen. Im Zuge der Arbeit des ELVIS Lab werden auch Workshops an Schulen angeboten, die das Thema </a:t>
            </a:r>
            <a:r>
              <a:rPr lang="de-AT" dirty="0" err="1"/>
              <a:t>IoT</a:t>
            </a:r>
            <a:r>
              <a:rPr lang="de-AT" dirty="0"/>
              <a:t>-Security erfahrbar machen.  </a:t>
            </a:r>
          </a:p>
          <a:p>
            <a:r>
              <a:rPr lang="de-AT" u="sng" dirty="0">
                <a:hlinkClick r:id="rId3"/>
              </a:rPr>
              <a:t>https://elvis.science</a:t>
            </a:r>
          </a:p>
          <a:p>
            <a:pPr marL="0" indent="0">
              <a:buNone/>
            </a:pPr>
            <a:endParaRPr lang="de-AT" dirty="0"/>
          </a:p>
        </p:txBody>
      </p:sp>
      <p:sp>
        <p:nvSpPr>
          <p:cNvPr id="4" name="Datumsplatzhalter 3">
            <a:extLst>
              <a:ext uri="{FF2B5EF4-FFF2-40B4-BE49-F238E27FC236}">
                <a16:creationId xmlns:a16="http://schemas.microsoft.com/office/drawing/2014/main" id="{4F124338-AC8D-4D51-8071-FACFAE268A85}"/>
              </a:ext>
            </a:extLst>
          </p:cNvPr>
          <p:cNvSpPr>
            <a:spLocks noGrp="1"/>
          </p:cNvSpPr>
          <p:nvPr>
            <p:ph type="dt" sz="half" idx="10"/>
          </p:nvPr>
        </p:nvSpPr>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1B5BBB50-6E80-4784-88DF-4E12F504CB79}"/>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C07F02E7-7266-48DA-9024-F585601B62D3}"/>
              </a:ext>
            </a:extLst>
          </p:cNvPr>
          <p:cNvSpPr>
            <a:spLocks noGrp="1"/>
          </p:cNvSpPr>
          <p:nvPr>
            <p:ph type="sldNum" sz="quarter" idx="12"/>
          </p:nvPr>
        </p:nvSpPr>
        <p:spPr/>
        <p:txBody>
          <a:bodyPr/>
          <a:lstStyle/>
          <a:p>
            <a:fld id="{1EF058B4-4EF6-4105-80F8-F9CCC1A31293}" type="slidenum">
              <a:rPr lang="en-US" smtClean="0"/>
              <a:t>24</a:t>
            </a:fld>
            <a:endParaRPr lang="en-US" dirty="0"/>
          </a:p>
        </p:txBody>
      </p:sp>
    </p:spTree>
    <p:extLst>
      <p:ext uri="{BB962C8B-B14F-4D97-AF65-F5344CB8AC3E}">
        <p14:creationId xmlns:p14="http://schemas.microsoft.com/office/powerpoint/2010/main" val="3891865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65ACFDB-6764-4BF1-8056-FD1138D5043C}"/>
              </a:ext>
            </a:extLst>
          </p:cNvPr>
          <p:cNvPicPr>
            <a:picLocks noChangeAspect="1"/>
          </p:cNvPicPr>
          <p:nvPr/>
        </p:nvPicPr>
        <p:blipFill>
          <a:blip r:embed="rId2"/>
          <a:stretch>
            <a:fillRect/>
          </a:stretch>
        </p:blipFill>
        <p:spPr>
          <a:xfrm>
            <a:off x="2157275" y="2628503"/>
            <a:ext cx="2461499" cy="3480228"/>
          </a:xfrm>
          <a:prstGeom prst="rect">
            <a:avLst/>
          </a:prstGeom>
          <a:effectLst>
            <a:outerShdw blurRad="50800" dist="38100" dir="2700000" algn="tl" rotWithShape="0">
              <a:prstClr val="black">
                <a:alpha val="40000"/>
              </a:prstClr>
            </a:outerShdw>
          </a:effectLst>
        </p:spPr>
      </p:pic>
      <p:sp>
        <p:nvSpPr>
          <p:cNvPr id="7" name="Titel 6">
            <a:extLst>
              <a:ext uri="{FF2B5EF4-FFF2-40B4-BE49-F238E27FC236}">
                <a16:creationId xmlns:a16="http://schemas.microsoft.com/office/drawing/2014/main" id="{745D49F9-D855-427F-BCF5-2165022CE2D9}"/>
              </a:ext>
            </a:extLst>
          </p:cNvPr>
          <p:cNvSpPr>
            <a:spLocks noGrp="1"/>
          </p:cNvSpPr>
          <p:nvPr>
            <p:ph type="title"/>
          </p:nvPr>
        </p:nvSpPr>
        <p:spPr/>
        <p:txBody>
          <a:bodyPr>
            <a:normAutofit fontScale="90000"/>
          </a:bodyPr>
          <a:lstStyle/>
          <a:p>
            <a:r>
              <a:rPr lang="de-AT" dirty="0"/>
              <a:t>IoThink.at: Guides</a:t>
            </a:r>
          </a:p>
        </p:txBody>
      </p:sp>
      <p:sp>
        <p:nvSpPr>
          <p:cNvPr id="4" name="Datumsplatzhalter 3">
            <a:extLst>
              <a:ext uri="{FF2B5EF4-FFF2-40B4-BE49-F238E27FC236}">
                <a16:creationId xmlns:a16="http://schemas.microsoft.com/office/drawing/2014/main" id="{72BDAC62-FB88-42CA-8554-9CA58D344D72}"/>
              </a:ext>
            </a:extLst>
          </p:cNvPr>
          <p:cNvSpPr>
            <a:spLocks noGrp="1"/>
          </p:cNvSpPr>
          <p:nvPr>
            <p:ph type="dt" sz="half" idx="4294967295"/>
          </p:nvPr>
        </p:nvSpPr>
        <p:spPr>
          <a:xfrm>
            <a:off x="0" y="7184317"/>
            <a:ext cx="938212" cy="381000"/>
          </a:xfrm>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35B657B2-E22D-470B-8CDD-2A27C5FCCF8C}"/>
              </a:ext>
            </a:extLst>
          </p:cNvPr>
          <p:cNvSpPr>
            <a:spLocks noGrp="1"/>
          </p:cNvSpPr>
          <p:nvPr>
            <p:ph type="ftr" sz="quarter" idx="4294967295"/>
          </p:nvPr>
        </p:nvSpPr>
        <p:spPr>
          <a:xfrm>
            <a:off x="927100" y="7180263"/>
            <a:ext cx="9296401" cy="385054"/>
          </a:xfrm>
        </p:spPr>
        <p:txBody>
          <a:bodyPr/>
          <a:lstStyle/>
          <a:p>
            <a:endParaRPr lang="en-US" dirty="0"/>
          </a:p>
        </p:txBody>
      </p:sp>
      <p:sp>
        <p:nvSpPr>
          <p:cNvPr id="6" name="Foliennummernplatzhalter 5">
            <a:extLst>
              <a:ext uri="{FF2B5EF4-FFF2-40B4-BE49-F238E27FC236}">
                <a16:creationId xmlns:a16="http://schemas.microsoft.com/office/drawing/2014/main" id="{3AFE69FF-9594-473E-B28D-6C52EA48EFFC}"/>
              </a:ext>
            </a:extLst>
          </p:cNvPr>
          <p:cNvSpPr>
            <a:spLocks noGrp="1"/>
          </p:cNvSpPr>
          <p:nvPr>
            <p:ph type="sldNum" sz="quarter" idx="12"/>
          </p:nvPr>
        </p:nvSpPr>
        <p:spPr/>
        <p:txBody>
          <a:bodyPr/>
          <a:lstStyle/>
          <a:p>
            <a:fld id="{1EF058B4-4EF6-4105-80F8-F9CCC1A31293}" type="slidenum">
              <a:rPr lang="en-US" smtClean="0"/>
              <a:t>25</a:t>
            </a:fld>
            <a:endParaRPr lang="en-US" dirty="0"/>
          </a:p>
        </p:txBody>
      </p:sp>
      <p:pic>
        <p:nvPicPr>
          <p:cNvPr id="10" name="Grafik 9">
            <a:extLst>
              <a:ext uri="{FF2B5EF4-FFF2-40B4-BE49-F238E27FC236}">
                <a16:creationId xmlns:a16="http://schemas.microsoft.com/office/drawing/2014/main" id="{92E41E9B-35F8-435B-B30D-CED9176227CB}"/>
              </a:ext>
            </a:extLst>
          </p:cNvPr>
          <p:cNvPicPr>
            <a:picLocks noChangeAspect="1"/>
          </p:cNvPicPr>
          <p:nvPr/>
        </p:nvPicPr>
        <p:blipFill>
          <a:blip r:embed="rId3"/>
          <a:stretch>
            <a:fillRect/>
          </a:stretch>
        </p:blipFill>
        <p:spPr>
          <a:xfrm>
            <a:off x="1242244" y="1561449"/>
            <a:ext cx="2453611" cy="3480227"/>
          </a:xfrm>
          <a:prstGeom prst="rect">
            <a:avLst/>
          </a:prstGeom>
          <a:effectLst>
            <a:outerShdw blurRad="50800" dist="38100" dir="2700000" algn="tl" rotWithShape="0">
              <a:prstClr val="black">
                <a:alpha val="40000"/>
              </a:prstClr>
            </a:outerShdw>
          </a:effectLst>
        </p:spPr>
      </p:pic>
      <p:pic>
        <p:nvPicPr>
          <p:cNvPr id="13" name="Grafik 12">
            <a:extLst>
              <a:ext uri="{FF2B5EF4-FFF2-40B4-BE49-F238E27FC236}">
                <a16:creationId xmlns:a16="http://schemas.microsoft.com/office/drawing/2014/main" id="{1E2945CF-6596-43A0-89EB-1EA5B8EA95AC}"/>
              </a:ext>
            </a:extLst>
          </p:cNvPr>
          <p:cNvPicPr>
            <a:picLocks noChangeAspect="1"/>
          </p:cNvPicPr>
          <p:nvPr/>
        </p:nvPicPr>
        <p:blipFill>
          <a:blip r:embed="rId4"/>
          <a:stretch>
            <a:fillRect/>
          </a:stretch>
        </p:blipFill>
        <p:spPr>
          <a:xfrm>
            <a:off x="7048537" y="2628503"/>
            <a:ext cx="2456293" cy="3480228"/>
          </a:xfrm>
          <a:prstGeom prst="rect">
            <a:avLst/>
          </a:prstGeom>
          <a:effectLst>
            <a:outerShdw blurRad="50800" dist="38100" dir="2700000" algn="tl" rotWithShape="0">
              <a:prstClr val="black">
                <a:alpha val="40000"/>
              </a:prstClr>
            </a:outerShdw>
          </a:effectLst>
        </p:spPr>
      </p:pic>
      <p:pic>
        <p:nvPicPr>
          <p:cNvPr id="12" name="Inhaltsplatzhalter 11">
            <a:extLst>
              <a:ext uri="{FF2B5EF4-FFF2-40B4-BE49-F238E27FC236}">
                <a16:creationId xmlns:a16="http://schemas.microsoft.com/office/drawing/2014/main" id="{F370F4A3-A8AA-4D47-89B3-DC7C26B16C8D}"/>
              </a:ext>
            </a:extLst>
          </p:cNvPr>
          <p:cNvPicPr>
            <a:picLocks noGrp="1" noChangeAspect="1"/>
          </p:cNvPicPr>
          <p:nvPr>
            <p:ph sz="half" idx="1"/>
          </p:nvPr>
        </p:nvPicPr>
        <p:blipFill>
          <a:blip r:embed="rId5"/>
          <a:stretch>
            <a:fillRect/>
          </a:stretch>
        </p:blipFill>
        <p:spPr>
          <a:xfrm>
            <a:off x="6101116" y="1565127"/>
            <a:ext cx="2435009" cy="34802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9407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85C6C-7364-4E1F-B24F-0B85D87DCECD}"/>
              </a:ext>
            </a:extLst>
          </p:cNvPr>
          <p:cNvSpPr>
            <a:spLocks noGrp="1"/>
          </p:cNvSpPr>
          <p:nvPr>
            <p:ph type="title"/>
          </p:nvPr>
        </p:nvSpPr>
        <p:spPr/>
        <p:txBody>
          <a:bodyPr>
            <a:normAutofit fontScale="90000"/>
          </a:bodyPr>
          <a:lstStyle/>
          <a:p>
            <a:r>
              <a:rPr lang="de-AT" dirty="0"/>
              <a:t>IoThink.at: Videos</a:t>
            </a:r>
          </a:p>
        </p:txBody>
      </p:sp>
      <p:sp>
        <p:nvSpPr>
          <p:cNvPr id="5" name="Datumsplatzhalter 4">
            <a:extLst>
              <a:ext uri="{FF2B5EF4-FFF2-40B4-BE49-F238E27FC236}">
                <a16:creationId xmlns:a16="http://schemas.microsoft.com/office/drawing/2014/main" id="{64990E62-C07D-4C97-A12F-B108F67F87F6}"/>
              </a:ext>
            </a:extLst>
          </p:cNvPr>
          <p:cNvSpPr>
            <a:spLocks noGrp="1"/>
          </p:cNvSpPr>
          <p:nvPr>
            <p:ph type="dt" sz="half" idx="4294967295"/>
          </p:nvPr>
        </p:nvSpPr>
        <p:spPr>
          <a:xfrm>
            <a:off x="0" y="7184317"/>
            <a:ext cx="938212" cy="381000"/>
          </a:xfrm>
        </p:spPr>
        <p:txBody>
          <a:bodyPr/>
          <a:lstStyle/>
          <a:p>
            <a:fld id="{E5D5DFFE-371C-4FE5-957E-C4D3BA3E97C0}" type="datetime1">
              <a:rPr lang="en-US" smtClean="0"/>
              <a:t>2/10/2020</a:t>
            </a:fld>
            <a:endParaRPr lang="en-US" dirty="0"/>
          </a:p>
        </p:txBody>
      </p:sp>
      <p:sp>
        <p:nvSpPr>
          <p:cNvPr id="6" name="Fußzeilenplatzhalter 5">
            <a:extLst>
              <a:ext uri="{FF2B5EF4-FFF2-40B4-BE49-F238E27FC236}">
                <a16:creationId xmlns:a16="http://schemas.microsoft.com/office/drawing/2014/main" id="{3A5C2A97-CA9B-4BEB-A857-D535FF0C4E35}"/>
              </a:ext>
            </a:extLst>
          </p:cNvPr>
          <p:cNvSpPr>
            <a:spLocks noGrp="1"/>
          </p:cNvSpPr>
          <p:nvPr>
            <p:ph type="ftr" sz="quarter" idx="4294967295"/>
          </p:nvPr>
        </p:nvSpPr>
        <p:spPr>
          <a:xfrm>
            <a:off x="927100" y="7180263"/>
            <a:ext cx="9296401" cy="385054"/>
          </a:xfrm>
        </p:spPr>
        <p:txBody>
          <a:bodyPr/>
          <a:lstStyle/>
          <a:p>
            <a:endParaRPr lang="en-US" dirty="0"/>
          </a:p>
        </p:txBody>
      </p:sp>
      <p:sp>
        <p:nvSpPr>
          <p:cNvPr id="7" name="Foliennummernplatzhalter 6">
            <a:extLst>
              <a:ext uri="{FF2B5EF4-FFF2-40B4-BE49-F238E27FC236}">
                <a16:creationId xmlns:a16="http://schemas.microsoft.com/office/drawing/2014/main" id="{BA0664E6-2EE1-4E03-B16E-128785152C8F}"/>
              </a:ext>
            </a:extLst>
          </p:cNvPr>
          <p:cNvSpPr>
            <a:spLocks noGrp="1"/>
          </p:cNvSpPr>
          <p:nvPr>
            <p:ph type="sldNum" sz="quarter" idx="12"/>
          </p:nvPr>
        </p:nvSpPr>
        <p:spPr/>
        <p:txBody>
          <a:bodyPr/>
          <a:lstStyle/>
          <a:p>
            <a:fld id="{1EF058B4-4EF6-4105-80F8-F9CCC1A31293}" type="slidenum">
              <a:rPr lang="en-US" smtClean="0"/>
              <a:t>26</a:t>
            </a:fld>
            <a:endParaRPr lang="en-US" dirty="0"/>
          </a:p>
        </p:txBody>
      </p:sp>
      <p:pic>
        <p:nvPicPr>
          <p:cNvPr id="8" name="Grafik 7">
            <a:extLst>
              <a:ext uri="{FF2B5EF4-FFF2-40B4-BE49-F238E27FC236}">
                <a16:creationId xmlns:a16="http://schemas.microsoft.com/office/drawing/2014/main" id="{25AE95E4-0894-4306-9560-867B55BBF008}"/>
              </a:ext>
            </a:extLst>
          </p:cNvPr>
          <p:cNvPicPr>
            <a:picLocks noChangeAspect="1"/>
          </p:cNvPicPr>
          <p:nvPr/>
        </p:nvPicPr>
        <p:blipFill>
          <a:blip r:embed="rId2"/>
          <a:stretch>
            <a:fillRect/>
          </a:stretch>
        </p:blipFill>
        <p:spPr>
          <a:xfrm>
            <a:off x="5650325" y="1193953"/>
            <a:ext cx="3841829" cy="2210499"/>
          </a:xfrm>
          <a:prstGeom prst="rect">
            <a:avLst/>
          </a:prstGeom>
        </p:spPr>
      </p:pic>
      <p:pic>
        <p:nvPicPr>
          <p:cNvPr id="9" name="Grafik 8">
            <a:extLst>
              <a:ext uri="{FF2B5EF4-FFF2-40B4-BE49-F238E27FC236}">
                <a16:creationId xmlns:a16="http://schemas.microsoft.com/office/drawing/2014/main" id="{E457FB17-F6A3-4B43-8022-38BA5D5C3E96}"/>
              </a:ext>
            </a:extLst>
          </p:cNvPr>
          <p:cNvPicPr>
            <a:picLocks noChangeAspect="1"/>
          </p:cNvPicPr>
          <p:nvPr/>
        </p:nvPicPr>
        <p:blipFill>
          <a:blip r:embed="rId3"/>
          <a:stretch>
            <a:fillRect/>
          </a:stretch>
        </p:blipFill>
        <p:spPr>
          <a:xfrm>
            <a:off x="1118449" y="1193954"/>
            <a:ext cx="3924628" cy="2210499"/>
          </a:xfrm>
          <a:prstGeom prst="rect">
            <a:avLst/>
          </a:prstGeom>
        </p:spPr>
      </p:pic>
      <p:pic>
        <p:nvPicPr>
          <p:cNvPr id="10" name="Grafik 9">
            <a:extLst>
              <a:ext uri="{FF2B5EF4-FFF2-40B4-BE49-F238E27FC236}">
                <a16:creationId xmlns:a16="http://schemas.microsoft.com/office/drawing/2014/main" id="{83ACB08E-5B25-4089-ABD5-2CA2425222FB}"/>
              </a:ext>
            </a:extLst>
          </p:cNvPr>
          <p:cNvPicPr>
            <a:picLocks noChangeAspect="1"/>
          </p:cNvPicPr>
          <p:nvPr/>
        </p:nvPicPr>
        <p:blipFill>
          <a:blip r:embed="rId4"/>
          <a:stretch>
            <a:fillRect/>
          </a:stretch>
        </p:blipFill>
        <p:spPr>
          <a:xfrm>
            <a:off x="5656152" y="3691693"/>
            <a:ext cx="3841829" cy="2159608"/>
          </a:xfrm>
          <a:prstGeom prst="rect">
            <a:avLst/>
          </a:prstGeom>
        </p:spPr>
      </p:pic>
      <p:pic>
        <p:nvPicPr>
          <p:cNvPr id="11" name="Grafik 10">
            <a:extLst>
              <a:ext uri="{FF2B5EF4-FFF2-40B4-BE49-F238E27FC236}">
                <a16:creationId xmlns:a16="http://schemas.microsoft.com/office/drawing/2014/main" id="{B424D3A9-EC7C-437A-94E3-F095F23A7A61}"/>
              </a:ext>
            </a:extLst>
          </p:cNvPr>
          <p:cNvPicPr>
            <a:picLocks noChangeAspect="1"/>
          </p:cNvPicPr>
          <p:nvPr/>
        </p:nvPicPr>
        <p:blipFill>
          <a:blip r:embed="rId5"/>
          <a:stretch>
            <a:fillRect/>
          </a:stretch>
        </p:blipFill>
        <p:spPr>
          <a:xfrm>
            <a:off x="1098228" y="3666248"/>
            <a:ext cx="3941890" cy="2210498"/>
          </a:xfrm>
          <a:prstGeom prst="rect">
            <a:avLst/>
          </a:prstGeom>
        </p:spPr>
      </p:pic>
    </p:spTree>
    <p:extLst>
      <p:ext uri="{BB962C8B-B14F-4D97-AF65-F5344CB8AC3E}">
        <p14:creationId xmlns:p14="http://schemas.microsoft.com/office/powerpoint/2010/main" val="3891759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70E54B9E-4622-4027-BB73-515698B02AC6}"/>
              </a:ext>
            </a:extLst>
          </p:cNvPr>
          <p:cNvSpPr>
            <a:spLocks noGrp="1"/>
          </p:cNvSpPr>
          <p:nvPr>
            <p:ph type="title"/>
          </p:nvPr>
        </p:nvSpPr>
        <p:spPr/>
        <p:txBody>
          <a:bodyPr/>
          <a:lstStyle/>
          <a:p>
            <a:r>
              <a:rPr lang="de-AT" sz="3200" dirty="0"/>
              <a:t>Vielen Dank für die Aufmerksamkeit!</a:t>
            </a:r>
          </a:p>
        </p:txBody>
      </p:sp>
      <p:sp>
        <p:nvSpPr>
          <p:cNvPr id="5" name="Date Placeholder 4"/>
          <p:cNvSpPr>
            <a:spLocks noGrp="1"/>
          </p:cNvSpPr>
          <p:nvPr>
            <p:ph type="dt" sz="half" idx="4294967295"/>
          </p:nvPr>
        </p:nvSpPr>
        <p:spPr>
          <a:xfrm>
            <a:off x="0" y="7184317"/>
            <a:ext cx="938212" cy="381000"/>
          </a:xfrm>
        </p:spPr>
        <p:txBody>
          <a:bodyPr/>
          <a:lstStyle/>
          <a:p>
            <a:fld id="{72C15870-3BB1-4915-990C-02983FE1E19B}" type="datetime1">
              <a:rPr lang="en-US" smtClean="0"/>
              <a:t>2/10/2020</a:t>
            </a:fld>
            <a:endParaRPr lang="en-US" dirty="0"/>
          </a:p>
        </p:txBody>
      </p:sp>
      <p:sp>
        <p:nvSpPr>
          <p:cNvPr id="6" name="Footer Placeholder 5"/>
          <p:cNvSpPr>
            <a:spLocks noGrp="1"/>
          </p:cNvSpPr>
          <p:nvPr>
            <p:ph type="ftr" sz="quarter" idx="4294967295"/>
          </p:nvPr>
        </p:nvSpPr>
        <p:spPr>
          <a:xfrm>
            <a:off x="927100" y="7180263"/>
            <a:ext cx="9296401" cy="385054"/>
          </a:xfrm>
        </p:spPr>
        <p:txBody>
          <a:bodyPr/>
          <a:lstStyle/>
          <a:p>
            <a:endParaRPr lang="en-US" dirty="0"/>
          </a:p>
        </p:txBody>
      </p:sp>
      <p:sp>
        <p:nvSpPr>
          <p:cNvPr id="7" name="Slide Number Placeholder 6"/>
          <p:cNvSpPr>
            <a:spLocks noGrp="1"/>
          </p:cNvSpPr>
          <p:nvPr>
            <p:ph type="sldNum" sz="quarter" idx="12"/>
          </p:nvPr>
        </p:nvSpPr>
        <p:spPr/>
        <p:txBody>
          <a:bodyPr/>
          <a:lstStyle/>
          <a:p>
            <a:fld id="{1EF058B4-4EF6-4105-80F8-F9CCC1A31293}" type="slidenum">
              <a:rPr lang="en-US" smtClean="0"/>
              <a:t>27</a:t>
            </a:fld>
            <a:endParaRPr lang="en-US" dirty="0"/>
          </a:p>
        </p:txBody>
      </p:sp>
      <p:sp>
        <p:nvSpPr>
          <p:cNvPr id="13" name="Textplatzhalter 12">
            <a:extLst>
              <a:ext uri="{FF2B5EF4-FFF2-40B4-BE49-F238E27FC236}">
                <a16:creationId xmlns:a16="http://schemas.microsoft.com/office/drawing/2014/main" id="{36AE3BF3-22BD-45BD-9C76-C6CA63F12780}"/>
              </a:ext>
            </a:extLst>
          </p:cNvPr>
          <p:cNvSpPr>
            <a:spLocks noGrp="1"/>
          </p:cNvSpPr>
          <p:nvPr>
            <p:ph type="body" sz="quarter" idx="13"/>
          </p:nvPr>
        </p:nvSpPr>
        <p:spPr/>
        <p:txBody>
          <a:bodyPr/>
          <a:lstStyle/>
          <a:p>
            <a:r>
              <a:rPr lang="de-AT" sz="2800" dirty="0">
                <a:hlinkClick r:id="rId3"/>
              </a:rPr>
              <a:t>www.iothink.at</a:t>
            </a:r>
            <a:endParaRPr lang="de-AT" sz="2800" dirty="0"/>
          </a:p>
          <a:p>
            <a:endParaRPr lang="de-AT" dirty="0"/>
          </a:p>
        </p:txBody>
      </p:sp>
    </p:spTree>
    <p:extLst>
      <p:ext uri="{BB962C8B-B14F-4D97-AF65-F5344CB8AC3E}">
        <p14:creationId xmlns:p14="http://schemas.microsoft.com/office/powerpoint/2010/main" val="235523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CD8A4-1312-4514-AC3D-8E04ED13FD2F}"/>
              </a:ext>
            </a:extLst>
          </p:cNvPr>
          <p:cNvSpPr>
            <a:spLocks noGrp="1"/>
          </p:cNvSpPr>
          <p:nvPr>
            <p:ph type="title"/>
          </p:nvPr>
        </p:nvSpPr>
        <p:spPr/>
        <p:txBody>
          <a:bodyPr>
            <a:noAutofit/>
          </a:bodyPr>
          <a:lstStyle/>
          <a:p>
            <a:r>
              <a:rPr lang="de-AT" sz="3200" dirty="0" err="1"/>
              <a:t>IoT</a:t>
            </a:r>
            <a:r>
              <a:rPr lang="de-AT" sz="3200" dirty="0"/>
              <a:t> im Alltag</a:t>
            </a:r>
          </a:p>
        </p:txBody>
      </p:sp>
      <p:sp>
        <p:nvSpPr>
          <p:cNvPr id="3" name="Inhaltsplatzhalter 2">
            <a:extLst>
              <a:ext uri="{FF2B5EF4-FFF2-40B4-BE49-F238E27FC236}">
                <a16:creationId xmlns:a16="http://schemas.microsoft.com/office/drawing/2014/main" id="{F7ADF014-EAB4-450C-9742-C1DE19E54F63}"/>
              </a:ext>
            </a:extLst>
          </p:cNvPr>
          <p:cNvSpPr>
            <a:spLocks noGrp="1"/>
          </p:cNvSpPr>
          <p:nvPr>
            <p:ph idx="1"/>
          </p:nvPr>
        </p:nvSpPr>
        <p:spPr>
          <a:xfrm>
            <a:off x="534988" y="961231"/>
            <a:ext cx="9623425" cy="5339680"/>
          </a:xfrm>
        </p:spPr>
        <p:txBody>
          <a:bodyPr>
            <a:normAutofit fontScale="92500" lnSpcReduction="20000"/>
          </a:bodyPr>
          <a:lstStyle/>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sz="1600" dirty="0"/>
          </a:p>
          <a:p>
            <a:pPr>
              <a:spcAft>
                <a:spcPts val="600"/>
              </a:spcAft>
              <a:buFont typeface="Wingdings" panose="05000000000000000000" pitchFamily="2" charset="2"/>
              <a:buChar char="Ø"/>
            </a:pPr>
            <a:endParaRPr lang="en-US" sz="1400" dirty="0"/>
          </a:p>
          <a:p>
            <a:pPr>
              <a:spcAft>
                <a:spcPts val="600"/>
              </a:spcAft>
              <a:buFont typeface="Wingdings" panose="05000000000000000000" pitchFamily="2" charset="2"/>
              <a:buChar char="Ø"/>
            </a:pPr>
            <a:endParaRPr lang="en-US" sz="1600" dirty="0"/>
          </a:p>
          <a:p>
            <a:pPr>
              <a:spcAft>
                <a:spcPts val="600"/>
              </a:spcAft>
              <a:buFont typeface="Wingdings" panose="05000000000000000000" pitchFamily="2" charset="2"/>
              <a:buChar char="Ø"/>
            </a:pPr>
            <a:endParaRPr lang="en-US" sz="1900" dirty="0"/>
          </a:p>
          <a:p>
            <a:pPr>
              <a:spcAft>
                <a:spcPts val="600"/>
              </a:spcAft>
              <a:buFont typeface="Wingdings" panose="05000000000000000000" pitchFamily="2" charset="2"/>
              <a:buChar char="Ø"/>
            </a:pPr>
            <a:endParaRPr lang="en-US" sz="2100" dirty="0"/>
          </a:p>
          <a:p>
            <a:pPr algn="just">
              <a:spcAft>
                <a:spcPts val="600"/>
              </a:spcAft>
              <a:buFont typeface="Wingdings" panose="05000000000000000000" pitchFamily="2" charset="2"/>
              <a:buChar char="Ø"/>
            </a:pPr>
            <a:r>
              <a:rPr lang="en-US" sz="2200" dirty="0" err="1"/>
              <a:t>Wir</a:t>
            </a:r>
            <a:r>
              <a:rPr lang="en-US" sz="2200" dirty="0"/>
              <a:t> </a:t>
            </a:r>
            <a:r>
              <a:rPr lang="en-US" sz="2200" dirty="0" err="1"/>
              <a:t>werden</a:t>
            </a:r>
            <a:r>
              <a:rPr lang="en-US" sz="2200" dirty="0"/>
              <a:t> “offline” </a:t>
            </a:r>
            <a:r>
              <a:rPr lang="en-US" sz="2200" dirty="0" err="1"/>
              <a:t>kaum</a:t>
            </a:r>
            <a:r>
              <a:rPr lang="en-US" sz="2200" dirty="0"/>
              <a:t> </a:t>
            </a:r>
            <a:r>
              <a:rPr lang="en-US" sz="2200" dirty="0" err="1"/>
              <a:t>noch</a:t>
            </a:r>
            <a:r>
              <a:rPr lang="en-US" sz="2200" dirty="0"/>
              <a:t> von “online” </a:t>
            </a:r>
            <a:r>
              <a:rPr lang="en-US" sz="2200" dirty="0" err="1"/>
              <a:t>unterscheiden</a:t>
            </a:r>
            <a:r>
              <a:rPr lang="en-US" sz="2200" dirty="0"/>
              <a:t> </a:t>
            </a:r>
            <a:r>
              <a:rPr lang="en-US" sz="2200" dirty="0" err="1"/>
              <a:t>können</a:t>
            </a:r>
            <a:r>
              <a:rPr lang="en-US" sz="2200" dirty="0"/>
              <a:t>. </a:t>
            </a:r>
          </a:p>
          <a:p>
            <a:pPr algn="just">
              <a:spcAft>
                <a:spcPts val="600"/>
              </a:spcAft>
              <a:buFont typeface="Wingdings" panose="05000000000000000000" pitchFamily="2" charset="2"/>
              <a:buChar char="Ø"/>
            </a:pPr>
            <a:r>
              <a:rPr lang="en-US" sz="2200" dirty="0" err="1"/>
              <a:t>Immer</a:t>
            </a:r>
            <a:r>
              <a:rPr lang="en-US" sz="2200" dirty="0"/>
              <a:t> </a:t>
            </a:r>
            <a:r>
              <a:rPr lang="en-US" sz="2200" dirty="0" err="1"/>
              <a:t>mehr</a:t>
            </a:r>
            <a:r>
              <a:rPr lang="en-US" sz="2200" dirty="0"/>
              <a:t> </a:t>
            </a:r>
            <a:r>
              <a:rPr lang="en-US" sz="2200" dirty="0" err="1"/>
              <a:t>Geräte</a:t>
            </a:r>
            <a:r>
              <a:rPr lang="en-US" sz="2200" dirty="0"/>
              <a:t> </a:t>
            </a:r>
            <a:r>
              <a:rPr lang="en-US" sz="2200" dirty="0" err="1"/>
              <a:t>sind</a:t>
            </a:r>
            <a:r>
              <a:rPr lang="en-US" sz="2200" dirty="0"/>
              <a:t> </a:t>
            </a:r>
            <a:r>
              <a:rPr lang="en-US" sz="2200" dirty="0" err="1"/>
              <a:t>mit</a:t>
            </a:r>
            <a:r>
              <a:rPr lang="en-US" sz="2200" dirty="0"/>
              <a:t> dem Internet </a:t>
            </a:r>
            <a:r>
              <a:rPr lang="en-US" sz="2200" dirty="0" err="1"/>
              <a:t>verknüpft</a:t>
            </a:r>
            <a:r>
              <a:rPr lang="en-US" sz="2200" dirty="0"/>
              <a:t> und </a:t>
            </a:r>
            <a:r>
              <a:rPr lang="en-US" sz="2200" dirty="0" err="1"/>
              <a:t>denken</a:t>
            </a:r>
            <a:r>
              <a:rPr lang="en-US" sz="2200" dirty="0"/>
              <a:t> </a:t>
            </a:r>
            <a:r>
              <a:rPr lang="en-US" sz="2200" dirty="0" err="1"/>
              <a:t>mit</a:t>
            </a:r>
            <a:endParaRPr lang="en-US" sz="2200" dirty="0"/>
          </a:p>
          <a:p>
            <a:pPr algn="just">
              <a:spcAft>
                <a:spcPts val="600"/>
              </a:spcAft>
              <a:buFont typeface="Wingdings" panose="05000000000000000000" pitchFamily="2" charset="2"/>
              <a:buChar char="Ø"/>
            </a:pPr>
            <a:r>
              <a:rPr lang="en-US" sz="2200" dirty="0"/>
              <a:t>In </a:t>
            </a:r>
            <a:r>
              <a:rPr lang="en-US" sz="2200" dirty="0" err="1"/>
              <a:t>Zukunft</a:t>
            </a:r>
            <a:r>
              <a:rPr lang="en-US" sz="2200" dirty="0"/>
              <a:t> </a:t>
            </a:r>
            <a:r>
              <a:rPr lang="en-US" sz="2200" dirty="0" err="1"/>
              <a:t>könnte</a:t>
            </a:r>
            <a:r>
              <a:rPr lang="en-US" sz="2200" dirty="0"/>
              <a:t> das Auto auf dem </a:t>
            </a:r>
            <a:r>
              <a:rPr lang="en-US" sz="2200" dirty="0" err="1"/>
              <a:t>Weg</a:t>
            </a:r>
            <a:r>
              <a:rPr lang="en-US" sz="2200" dirty="0"/>
              <a:t> </a:t>
            </a:r>
            <a:r>
              <a:rPr lang="en-US" sz="2200" dirty="0" err="1"/>
              <a:t>nach</a:t>
            </a:r>
            <a:r>
              <a:rPr lang="en-US" sz="2200" dirty="0"/>
              <a:t> </a:t>
            </a:r>
            <a:r>
              <a:rPr lang="en-US" sz="2200" dirty="0" err="1"/>
              <a:t>Hause</a:t>
            </a:r>
            <a:r>
              <a:rPr lang="en-US" sz="2200" dirty="0"/>
              <a:t> </a:t>
            </a:r>
            <a:r>
              <a:rPr lang="en-US" sz="2200" dirty="0" err="1"/>
              <a:t>mit</a:t>
            </a:r>
            <a:r>
              <a:rPr lang="en-US" sz="2200" dirty="0"/>
              <a:t> </a:t>
            </a:r>
            <a:r>
              <a:rPr lang="en-US" sz="2200" dirty="0" err="1"/>
              <a:t>deinem</a:t>
            </a:r>
            <a:r>
              <a:rPr lang="en-US" sz="2200" dirty="0"/>
              <a:t> Haus </a:t>
            </a:r>
            <a:r>
              <a:rPr lang="en-US" sz="2200" dirty="0" err="1"/>
              <a:t>sprechen</a:t>
            </a:r>
            <a:r>
              <a:rPr lang="en-US" sz="2200" dirty="0"/>
              <a:t> um </a:t>
            </a:r>
            <a:r>
              <a:rPr lang="en-US" sz="2200" dirty="0" err="1"/>
              <a:t>ihm</a:t>
            </a:r>
            <a:r>
              <a:rPr lang="en-US" sz="2200" dirty="0"/>
              <a:t> </a:t>
            </a:r>
            <a:r>
              <a:rPr lang="en-US" sz="2200" dirty="0" err="1"/>
              <a:t>mitzuteilen</a:t>
            </a:r>
            <a:r>
              <a:rPr lang="en-US" sz="2200" dirty="0"/>
              <a:t> </a:t>
            </a:r>
            <a:r>
              <a:rPr lang="en-US" sz="2200" dirty="0" err="1"/>
              <a:t>schon</a:t>
            </a:r>
            <a:r>
              <a:rPr lang="en-US" sz="2200" dirty="0"/>
              <a:t> </a:t>
            </a:r>
            <a:r>
              <a:rPr lang="en-US" sz="2200" dirty="0" err="1"/>
              <a:t>einmal</a:t>
            </a:r>
            <a:r>
              <a:rPr lang="en-US" sz="2200" dirty="0"/>
              <a:t> die </a:t>
            </a:r>
            <a:r>
              <a:rPr lang="en-US" sz="2200" dirty="0" err="1"/>
              <a:t>Heizung</a:t>
            </a:r>
            <a:r>
              <a:rPr lang="en-US" sz="2200" dirty="0"/>
              <a:t> </a:t>
            </a:r>
            <a:r>
              <a:rPr lang="en-US" sz="2200" dirty="0" err="1"/>
              <a:t>oder</a:t>
            </a:r>
            <a:r>
              <a:rPr lang="en-US" sz="2200" dirty="0"/>
              <a:t> das Licht </a:t>
            </a:r>
            <a:r>
              <a:rPr lang="en-US" sz="2200" dirty="0" err="1"/>
              <a:t>einzuschalten</a:t>
            </a:r>
            <a:endParaRPr lang="en-US" sz="2200" dirty="0"/>
          </a:p>
          <a:p>
            <a:endParaRPr lang="de-AT" dirty="0"/>
          </a:p>
        </p:txBody>
      </p:sp>
      <p:sp>
        <p:nvSpPr>
          <p:cNvPr id="6" name="Foliennummernplatzhalter 5">
            <a:extLst>
              <a:ext uri="{FF2B5EF4-FFF2-40B4-BE49-F238E27FC236}">
                <a16:creationId xmlns:a16="http://schemas.microsoft.com/office/drawing/2014/main" id="{AA203C3C-EBE9-4CE6-990C-A49EB370A5EC}"/>
              </a:ext>
            </a:extLst>
          </p:cNvPr>
          <p:cNvSpPr>
            <a:spLocks noGrp="1"/>
          </p:cNvSpPr>
          <p:nvPr>
            <p:ph type="sldNum" sz="quarter" idx="12"/>
          </p:nvPr>
        </p:nvSpPr>
        <p:spPr/>
        <p:txBody>
          <a:bodyPr/>
          <a:lstStyle/>
          <a:p>
            <a:fld id="{1EF058B4-4EF6-4105-80F8-F9CCC1A31293}" type="slidenum">
              <a:rPr lang="en-US" smtClean="0"/>
              <a:t>3</a:t>
            </a:fld>
            <a:endParaRPr lang="en-US" dirty="0"/>
          </a:p>
        </p:txBody>
      </p:sp>
      <p:pic>
        <p:nvPicPr>
          <p:cNvPr id="7" name="Grafik 6">
            <a:extLst>
              <a:ext uri="{FF2B5EF4-FFF2-40B4-BE49-F238E27FC236}">
                <a16:creationId xmlns:a16="http://schemas.microsoft.com/office/drawing/2014/main" id="{7811D701-CCA9-42B8-B5F0-59DB06C31D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1413"/>
          <a:stretch/>
        </p:blipFill>
        <p:spPr>
          <a:xfrm>
            <a:off x="1606026" y="924485"/>
            <a:ext cx="7481348" cy="3456900"/>
          </a:xfrm>
          <a:prstGeom prst="rect">
            <a:avLst/>
          </a:prstGeom>
        </p:spPr>
      </p:pic>
    </p:spTree>
    <p:extLst>
      <p:ext uri="{BB962C8B-B14F-4D97-AF65-F5344CB8AC3E}">
        <p14:creationId xmlns:p14="http://schemas.microsoft.com/office/powerpoint/2010/main" val="415413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499A2F2-1078-43D8-A4B3-5146F42E56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13"/>
          <a:stretch/>
        </p:blipFill>
        <p:spPr>
          <a:xfrm>
            <a:off x="1602284" y="956084"/>
            <a:ext cx="6951257" cy="5333651"/>
          </a:xfrm>
          <a:prstGeom prst="rect">
            <a:avLst/>
          </a:prstGeom>
        </p:spPr>
      </p:pic>
      <p:pic>
        <p:nvPicPr>
          <p:cNvPr id="2062" name="Picture 14" descr="Bildergebnis für smart lock">
            <a:extLst>
              <a:ext uri="{FF2B5EF4-FFF2-40B4-BE49-F238E27FC236}">
                <a16:creationId xmlns:a16="http://schemas.microsoft.com/office/drawing/2014/main" id="{B307BF44-7DCC-4356-9875-5B952EAB73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212" y="4506830"/>
            <a:ext cx="1788063" cy="178806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C77C00D-E16A-4783-B3B3-A359D53B505E}"/>
              </a:ext>
            </a:extLst>
          </p:cNvPr>
          <p:cNvSpPr>
            <a:spLocks noGrp="1"/>
          </p:cNvSpPr>
          <p:nvPr>
            <p:ph type="title"/>
          </p:nvPr>
        </p:nvSpPr>
        <p:spPr/>
        <p:txBody>
          <a:bodyPr>
            <a:noAutofit/>
          </a:bodyPr>
          <a:lstStyle/>
          <a:p>
            <a:r>
              <a:rPr lang="de-AT" sz="3200" dirty="0"/>
              <a:t>„Dinge“ im Internet der Dinge</a:t>
            </a:r>
          </a:p>
        </p:txBody>
      </p:sp>
      <p:sp>
        <p:nvSpPr>
          <p:cNvPr id="6" name="Foliennummernplatzhalter 5">
            <a:extLst>
              <a:ext uri="{FF2B5EF4-FFF2-40B4-BE49-F238E27FC236}">
                <a16:creationId xmlns:a16="http://schemas.microsoft.com/office/drawing/2014/main" id="{45BF5082-13E4-4C9C-932C-4E807867D30A}"/>
              </a:ext>
            </a:extLst>
          </p:cNvPr>
          <p:cNvSpPr>
            <a:spLocks noGrp="1"/>
          </p:cNvSpPr>
          <p:nvPr>
            <p:ph type="sldNum" sz="quarter" idx="12"/>
          </p:nvPr>
        </p:nvSpPr>
        <p:spPr/>
        <p:txBody>
          <a:bodyPr/>
          <a:lstStyle/>
          <a:p>
            <a:fld id="{1EF058B4-4EF6-4105-80F8-F9CCC1A31293}" type="slidenum">
              <a:rPr lang="en-US" smtClean="0"/>
              <a:t>4</a:t>
            </a:fld>
            <a:endParaRPr lang="en-US" dirty="0"/>
          </a:p>
        </p:txBody>
      </p:sp>
      <p:pic>
        <p:nvPicPr>
          <p:cNvPr id="2052" name="Picture 4" descr="Bildergebnis für smart toy">
            <a:extLst>
              <a:ext uri="{FF2B5EF4-FFF2-40B4-BE49-F238E27FC236}">
                <a16:creationId xmlns:a16="http://schemas.microsoft.com/office/drawing/2014/main" id="{E21A797B-D2EA-4ACB-80A7-79D766D812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7445" y="1148328"/>
            <a:ext cx="1788063" cy="12235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ildergebnis für staubsaugerroboter">
            <a:extLst>
              <a:ext uri="{FF2B5EF4-FFF2-40B4-BE49-F238E27FC236}">
                <a16:creationId xmlns:a16="http://schemas.microsoft.com/office/drawing/2014/main" id="{42D6F891-AD7D-4ACA-9586-5A3F344BDF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4351" y="2371874"/>
            <a:ext cx="1811504" cy="18115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ildergebnis für wearable">
            <a:extLst>
              <a:ext uri="{FF2B5EF4-FFF2-40B4-BE49-F238E27FC236}">
                <a16:creationId xmlns:a16="http://schemas.microsoft.com/office/drawing/2014/main" id="{237C125F-9285-4C52-8451-3F3FFD193BE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779" r="24565"/>
          <a:stretch/>
        </p:blipFill>
        <p:spPr bwMode="auto">
          <a:xfrm>
            <a:off x="6163881" y="730095"/>
            <a:ext cx="1080120" cy="122354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ildergebnis für smart speaker">
            <a:extLst>
              <a:ext uri="{FF2B5EF4-FFF2-40B4-BE49-F238E27FC236}">
                <a16:creationId xmlns:a16="http://schemas.microsoft.com/office/drawing/2014/main" id="{290E2876-8487-4FE0-B1AE-BBC5C46B7A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8927" y="4614539"/>
            <a:ext cx="1260139" cy="128076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ildergebnis für pflegeroboter">
            <a:extLst>
              <a:ext uri="{FF2B5EF4-FFF2-40B4-BE49-F238E27FC236}">
                <a16:creationId xmlns:a16="http://schemas.microsoft.com/office/drawing/2014/main" id="{B7B77D96-D859-44CE-BB1D-8F18C1B0BE7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602"/>
          <a:stretch/>
        </p:blipFill>
        <p:spPr bwMode="auto">
          <a:xfrm>
            <a:off x="5775788" y="5832048"/>
            <a:ext cx="1856306" cy="12235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ldergebnis für smart toy">
            <a:extLst>
              <a:ext uri="{FF2B5EF4-FFF2-40B4-BE49-F238E27FC236}">
                <a16:creationId xmlns:a16="http://schemas.microsoft.com/office/drawing/2014/main" id="{7B76693B-9432-4840-8173-65C4096291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513" y="2698351"/>
            <a:ext cx="1788063" cy="178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7C00D-E16A-4783-B3B3-A359D53B505E}"/>
              </a:ext>
            </a:extLst>
          </p:cNvPr>
          <p:cNvSpPr>
            <a:spLocks noGrp="1"/>
          </p:cNvSpPr>
          <p:nvPr>
            <p:ph type="title"/>
          </p:nvPr>
        </p:nvSpPr>
        <p:spPr/>
        <p:txBody>
          <a:bodyPr>
            <a:normAutofit fontScale="90000"/>
          </a:bodyPr>
          <a:lstStyle/>
          <a:p>
            <a:endParaRPr lang="de-AT"/>
          </a:p>
        </p:txBody>
      </p:sp>
      <p:sp>
        <p:nvSpPr>
          <p:cNvPr id="3" name="Inhaltsplatzhalter 2">
            <a:extLst>
              <a:ext uri="{FF2B5EF4-FFF2-40B4-BE49-F238E27FC236}">
                <a16:creationId xmlns:a16="http://schemas.microsoft.com/office/drawing/2014/main" id="{4623BD51-F7CB-41D5-84C4-F77B2B009593}"/>
              </a:ext>
            </a:extLst>
          </p:cNvPr>
          <p:cNvSpPr>
            <a:spLocks noGrp="1"/>
          </p:cNvSpPr>
          <p:nvPr>
            <p:ph idx="1"/>
          </p:nvPr>
        </p:nvSpPr>
        <p:spPr/>
        <p:txBody>
          <a:bodyPr/>
          <a:lstStyle/>
          <a:p>
            <a:endParaRPr lang="de-AT" dirty="0"/>
          </a:p>
          <a:p>
            <a:endParaRPr lang="de-AT" dirty="0"/>
          </a:p>
          <a:p>
            <a:endParaRPr lang="de-AT" dirty="0"/>
          </a:p>
          <a:p>
            <a:endParaRPr lang="de-AT" dirty="0"/>
          </a:p>
          <a:p>
            <a:endParaRPr lang="de-AT" dirty="0"/>
          </a:p>
          <a:p>
            <a:endParaRPr lang="de-AT" dirty="0"/>
          </a:p>
          <a:p>
            <a:pPr marL="0" indent="0" algn="ctr">
              <a:buNone/>
            </a:pPr>
            <a:r>
              <a:rPr lang="de-AT" sz="5400" b="1" dirty="0">
                <a:solidFill>
                  <a:srgbClr val="00B0F0"/>
                </a:solidFill>
              </a:rPr>
              <a:t>SMART- </a:t>
            </a:r>
          </a:p>
        </p:txBody>
      </p:sp>
      <p:sp>
        <p:nvSpPr>
          <p:cNvPr id="6" name="Foliennummernplatzhalter 5">
            <a:extLst>
              <a:ext uri="{FF2B5EF4-FFF2-40B4-BE49-F238E27FC236}">
                <a16:creationId xmlns:a16="http://schemas.microsoft.com/office/drawing/2014/main" id="{45BF5082-13E4-4C9C-932C-4E807867D30A}"/>
              </a:ext>
            </a:extLst>
          </p:cNvPr>
          <p:cNvSpPr>
            <a:spLocks noGrp="1"/>
          </p:cNvSpPr>
          <p:nvPr>
            <p:ph type="sldNum" sz="quarter" idx="12"/>
          </p:nvPr>
        </p:nvSpPr>
        <p:spPr/>
        <p:txBody>
          <a:bodyPr/>
          <a:lstStyle/>
          <a:p>
            <a:fld id="{1EF058B4-4EF6-4105-80F8-F9CCC1A31293}" type="slidenum">
              <a:rPr lang="en-US" smtClean="0"/>
              <a:t>5</a:t>
            </a:fld>
            <a:endParaRPr lang="en-US" dirty="0"/>
          </a:p>
        </p:txBody>
      </p:sp>
      <p:pic>
        <p:nvPicPr>
          <p:cNvPr id="3074" name="Picture 2" descr="Bildergebnis fÃ¼r smart phone">
            <a:extLst>
              <a:ext uri="{FF2B5EF4-FFF2-40B4-BE49-F238E27FC236}">
                <a16:creationId xmlns:a16="http://schemas.microsoft.com/office/drawing/2014/main" id="{9C8A922E-E4C3-495F-9FA1-E35BCF3681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9306" y="3964126"/>
            <a:ext cx="2412057" cy="24120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dergebnis fÃ¼r smart speaker">
            <a:extLst>
              <a:ext uri="{FF2B5EF4-FFF2-40B4-BE49-F238E27FC236}">
                <a16:creationId xmlns:a16="http://schemas.microsoft.com/office/drawing/2014/main" id="{2D5BBBA2-2EAC-4E04-9A5B-77E3E7337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94"/>
            <a:ext cx="3618086" cy="24120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ldergebnis fÃ¼r smart fridge">
            <a:extLst>
              <a:ext uri="{FF2B5EF4-FFF2-40B4-BE49-F238E27FC236}">
                <a16:creationId xmlns:a16="http://schemas.microsoft.com/office/drawing/2014/main" id="{DA4259EE-50FD-4E76-8743-F08F92B392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307" y="993350"/>
            <a:ext cx="2738053" cy="27380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ildergebnis fÃ¼r smart toy">
            <a:extLst>
              <a:ext uri="{FF2B5EF4-FFF2-40B4-BE49-F238E27FC236}">
                <a16:creationId xmlns:a16="http://schemas.microsoft.com/office/drawing/2014/main" id="{129B0663-ABAB-42D3-9A35-8F4B3D74A7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470" y="3950230"/>
            <a:ext cx="3591703" cy="20890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ildergebnis fÃ¼r smart camera">
            <a:extLst>
              <a:ext uri="{FF2B5EF4-FFF2-40B4-BE49-F238E27FC236}">
                <a16:creationId xmlns:a16="http://schemas.microsoft.com/office/drawing/2014/main" id="{898D4A6E-F74A-4F71-85BB-3A77DCB4E0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3759" y="553618"/>
            <a:ext cx="2436809" cy="243680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ldergebnis fÃ¼r smart watch">
            <a:extLst>
              <a:ext uri="{FF2B5EF4-FFF2-40B4-BE49-F238E27FC236}">
                <a16:creationId xmlns:a16="http://schemas.microsoft.com/office/drawing/2014/main" id="{97C34FDC-0390-491F-88E2-93305B4C38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7222" y="4288448"/>
            <a:ext cx="2352686" cy="235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056BA-C190-4149-92BB-08B6927571FF}"/>
              </a:ext>
            </a:extLst>
          </p:cNvPr>
          <p:cNvSpPr>
            <a:spLocks noGrp="1"/>
          </p:cNvSpPr>
          <p:nvPr>
            <p:ph type="title"/>
          </p:nvPr>
        </p:nvSpPr>
        <p:spPr/>
        <p:txBody>
          <a:bodyPr>
            <a:noAutofit/>
          </a:bodyPr>
          <a:lstStyle/>
          <a:p>
            <a:r>
              <a:rPr lang="de-AT" sz="3200" dirty="0"/>
              <a:t>Was macht diese Dinge so „smart“?</a:t>
            </a:r>
          </a:p>
        </p:txBody>
      </p:sp>
      <p:sp>
        <p:nvSpPr>
          <p:cNvPr id="3" name="Inhaltsplatzhalter 2">
            <a:extLst>
              <a:ext uri="{FF2B5EF4-FFF2-40B4-BE49-F238E27FC236}">
                <a16:creationId xmlns:a16="http://schemas.microsoft.com/office/drawing/2014/main" id="{E3AA6F0A-0F35-4530-80CF-880F9C443DBF}"/>
              </a:ext>
            </a:extLst>
          </p:cNvPr>
          <p:cNvSpPr>
            <a:spLocks noGrp="1"/>
          </p:cNvSpPr>
          <p:nvPr>
            <p:ph idx="1"/>
          </p:nvPr>
        </p:nvSpPr>
        <p:spPr/>
        <p:txBody>
          <a:bodyPr/>
          <a:lstStyle/>
          <a:p>
            <a:pPr marL="0" indent="0" algn="just">
              <a:buNone/>
            </a:pPr>
            <a:r>
              <a:rPr lang="de-AT" dirty="0"/>
              <a:t>Bei </a:t>
            </a:r>
            <a:r>
              <a:rPr lang="de-AT" dirty="0" err="1"/>
              <a:t>IoT</a:t>
            </a:r>
            <a:r>
              <a:rPr lang="de-AT" dirty="0"/>
              <a:t> geht es in erster Linie nicht um Computer und Handys, sondern vor allem um Alltagsgegenstände wie Kühlschränke, Lampen, Schlösser, Spielzeuge und sogar Zahnbürsten. Das Gerät (oder das „Ding“) kann jedes Gerät sein, in das Elektronik, Software und Sensoren integriert sind. </a:t>
            </a:r>
          </a:p>
          <a:p>
            <a:endParaRPr lang="de-AT" dirty="0"/>
          </a:p>
          <a:p>
            <a:pPr marL="0" indent="0">
              <a:buNone/>
            </a:pPr>
            <a:r>
              <a:rPr lang="de-AT" b="1" u="sng" dirty="0" err="1"/>
              <a:t>IoT</a:t>
            </a:r>
            <a:r>
              <a:rPr lang="de-AT" b="1" u="sng" dirty="0"/>
              <a:t> Geräte haben diese Eigenschaften: </a:t>
            </a:r>
          </a:p>
          <a:p>
            <a:endParaRPr lang="de-AT" dirty="0"/>
          </a:p>
          <a:p>
            <a:endParaRPr lang="de-AT" dirty="0"/>
          </a:p>
          <a:p>
            <a:endParaRPr lang="de-AT" dirty="0"/>
          </a:p>
          <a:p>
            <a:endParaRPr lang="de-AT" dirty="0"/>
          </a:p>
          <a:p>
            <a:pPr marL="0" indent="0">
              <a:buNone/>
            </a:pPr>
            <a:endParaRPr lang="de-AT" dirty="0"/>
          </a:p>
        </p:txBody>
      </p:sp>
      <p:sp>
        <p:nvSpPr>
          <p:cNvPr id="6" name="Foliennummernplatzhalter 5">
            <a:extLst>
              <a:ext uri="{FF2B5EF4-FFF2-40B4-BE49-F238E27FC236}">
                <a16:creationId xmlns:a16="http://schemas.microsoft.com/office/drawing/2014/main" id="{2FA6F1B2-B7AB-4000-ABEC-BA55A81CE0C6}"/>
              </a:ext>
            </a:extLst>
          </p:cNvPr>
          <p:cNvSpPr>
            <a:spLocks noGrp="1"/>
          </p:cNvSpPr>
          <p:nvPr>
            <p:ph type="sldNum" sz="quarter" idx="12"/>
          </p:nvPr>
        </p:nvSpPr>
        <p:spPr/>
        <p:txBody>
          <a:bodyPr/>
          <a:lstStyle/>
          <a:p>
            <a:fld id="{1EF058B4-4EF6-4105-80F8-F9CCC1A31293}" type="slidenum">
              <a:rPr lang="en-US" smtClean="0"/>
              <a:t>6</a:t>
            </a:fld>
            <a:endParaRPr lang="en-US" dirty="0"/>
          </a:p>
        </p:txBody>
      </p:sp>
      <p:pic>
        <p:nvPicPr>
          <p:cNvPr id="1026" name="Picture 2">
            <a:extLst>
              <a:ext uri="{FF2B5EF4-FFF2-40B4-BE49-F238E27FC236}">
                <a16:creationId xmlns:a16="http://schemas.microsoft.com/office/drawing/2014/main" id="{E916E600-391A-4904-A6B7-3F5403D274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89" y="2721733"/>
            <a:ext cx="3659584" cy="270946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5105C586-A36A-4CD6-B1AB-AE083ACBED3B}"/>
              </a:ext>
            </a:extLst>
          </p:cNvPr>
          <p:cNvSpPr txBox="1"/>
          <p:nvPr/>
        </p:nvSpPr>
        <p:spPr>
          <a:xfrm>
            <a:off x="543858" y="3028333"/>
            <a:ext cx="5963841" cy="236988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AT" b="1" dirty="0"/>
              <a:t>Sensoren</a:t>
            </a:r>
            <a:r>
              <a:rPr lang="de-AT" dirty="0"/>
              <a:t>, die permanent Daten aus ihrer Umgebung sammeln</a:t>
            </a:r>
          </a:p>
          <a:p>
            <a:pPr marL="342900" indent="-342900">
              <a:spcAft>
                <a:spcPts val="600"/>
              </a:spcAft>
              <a:buFont typeface="Arial" panose="020B0604020202020204" pitchFamily="34" charset="0"/>
              <a:buChar char="•"/>
            </a:pPr>
            <a:r>
              <a:rPr lang="de-AT" b="1" dirty="0"/>
              <a:t>Software</a:t>
            </a:r>
            <a:r>
              <a:rPr lang="de-AT" dirty="0"/>
              <a:t>, um die gesammelten Sensordaten auszuwerten </a:t>
            </a:r>
          </a:p>
          <a:p>
            <a:pPr marL="342900" indent="-342900">
              <a:spcAft>
                <a:spcPts val="600"/>
              </a:spcAft>
              <a:buFont typeface="Arial" panose="020B0604020202020204" pitchFamily="34" charset="0"/>
              <a:buChar char="•"/>
            </a:pPr>
            <a:r>
              <a:rPr lang="de-AT" dirty="0"/>
              <a:t>Eine </a:t>
            </a:r>
            <a:r>
              <a:rPr lang="de-AT" b="1" dirty="0"/>
              <a:t>Internet Verbindung</a:t>
            </a:r>
            <a:r>
              <a:rPr lang="de-AT" dirty="0"/>
              <a:t>, damit </a:t>
            </a:r>
            <a:r>
              <a:rPr lang="de-AT" dirty="0" err="1"/>
              <a:t>IoT</a:t>
            </a:r>
            <a:r>
              <a:rPr lang="de-AT" dirty="0"/>
              <a:t>-Geräte untereinander kommunizieren können</a:t>
            </a:r>
          </a:p>
        </p:txBody>
      </p:sp>
    </p:spTree>
    <p:extLst>
      <p:ext uri="{BB962C8B-B14F-4D97-AF65-F5344CB8AC3E}">
        <p14:creationId xmlns:p14="http://schemas.microsoft.com/office/powerpoint/2010/main" val="107396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3E704-0635-41A4-BAEE-34840A80BAFB}"/>
              </a:ext>
            </a:extLst>
          </p:cNvPr>
          <p:cNvSpPr>
            <a:spLocks noGrp="1"/>
          </p:cNvSpPr>
          <p:nvPr>
            <p:ph type="title"/>
          </p:nvPr>
        </p:nvSpPr>
        <p:spPr/>
        <p:txBody>
          <a:bodyPr>
            <a:noAutofit/>
          </a:bodyPr>
          <a:lstStyle/>
          <a:p>
            <a:r>
              <a:rPr lang="de-AT" sz="4000" dirty="0"/>
              <a:t>Spionieren uns </a:t>
            </a:r>
            <a:r>
              <a:rPr lang="de-AT" sz="4000" dirty="0" err="1"/>
              <a:t>IoT</a:t>
            </a:r>
            <a:r>
              <a:rPr lang="de-AT" sz="4000" dirty="0"/>
              <a:t>- Gegenstände aus?</a:t>
            </a:r>
          </a:p>
        </p:txBody>
      </p:sp>
      <p:sp>
        <p:nvSpPr>
          <p:cNvPr id="7" name="Inhaltsplatzhalter 6">
            <a:extLst>
              <a:ext uri="{FF2B5EF4-FFF2-40B4-BE49-F238E27FC236}">
                <a16:creationId xmlns:a16="http://schemas.microsoft.com/office/drawing/2014/main" id="{7EAB8572-D9A3-43B8-859E-93187D326E0B}"/>
              </a:ext>
            </a:extLst>
          </p:cNvPr>
          <p:cNvSpPr>
            <a:spLocks noGrp="1"/>
          </p:cNvSpPr>
          <p:nvPr>
            <p:ph idx="1"/>
          </p:nvPr>
        </p:nvSpPr>
        <p:spPr/>
        <p:txBody>
          <a:bodyPr>
            <a:normAutofit/>
          </a:bodyPr>
          <a:lstStyle/>
          <a:p>
            <a:endParaRPr lang="de-AT"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r>
              <a:rPr lang="de-AT" b="1" dirty="0"/>
              <a:t>Prävention &amp; Sofortmaßnahmen: </a:t>
            </a:r>
          </a:p>
          <a:p>
            <a:pPr>
              <a:spcBef>
                <a:spcPts val="300"/>
              </a:spcBef>
              <a:spcAft>
                <a:spcPts val="300"/>
              </a:spcAft>
              <a:buFontTx/>
              <a:buChar char="!"/>
            </a:pPr>
            <a:r>
              <a:rPr lang="de-AT" dirty="0">
                <a:latin typeface="Montserrat Light" panose="00000400000000000000" pitchFamily="2" charset="0"/>
                <a:cs typeface="Arial" panose="020B0604020202020204" pitchFamily="34" charset="0"/>
              </a:rPr>
              <a:t>Änderung des Standardpassworts</a:t>
            </a:r>
          </a:p>
          <a:p>
            <a:pPr>
              <a:spcBef>
                <a:spcPts val="300"/>
              </a:spcBef>
              <a:spcAft>
                <a:spcPts val="300"/>
              </a:spcAft>
              <a:buFontTx/>
              <a:buChar char="!"/>
            </a:pPr>
            <a:r>
              <a:rPr lang="de-AT" dirty="0">
                <a:latin typeface="Montserrat Light" panose="00000400000000000000" pitchFamily="2" charset="0"/>
                <a:cs typeface="Arial" panose="020B0604020202020204" pitchFamily="34" charset="0"/>
              </a:rPr>
              <a:t>Steigerung der Aufmerksamkeit beim Kauf von </a:t>
            </a:r>
            <a:r>
              <a:rPr lang="de-AT" dirty="0" err="1">
                <a:latin typeface="Montserrat Light" panose="00000400000000000000" pitchFamily="2" charset="0"/>
                <a:cs typeface="Arial" panose="020B0604020202020204" pitchFamily="34" charset="0"/>
              </a:rPr>
              <a:t>IoT</a:t>
            </a:r>
            <a:r>
              <a:rPr lang="de-AT" dirty="0">
                <a:latin typeface="Montserrat Light" panose="00000400000000000000" pitchFamily="2" charset="0"/>
                <a:cs typeface="Arial" panose="020B0604020202020204" pitchFamily="34" charset="0"/>
              </a:rPr>
              <a:t>-Geräten mit verbauter Kameras</a:t>
            </a:r>
          </a:p>
          <a:p>
            <a:pPr>
              <a:spcBef>
                <a:spcPts val="300"/>
              </a:spcBef>
              <a:buFontTx/>
              <a:buChar char="!"/>
            </a:pPr>
            <a:r>
              <a:rPr lang="de-AT" dirty="0">
                <a:latin typeface="Montserrat Light" panose="00000400000000000000" pitchFamily="2" charset="0"/>
                <a:cs typeface="Arial" panose="020B0604020202020204" pitchFamily="34" charset="0"/>
              </a:rPr>
              <a:t>Verwendung technischer Präventivmaßnahmen (z.B. „Projekt Alias“)</a:t>
            </a:r>
          </a:p>
          <a:p>
            <a:pPr marL="0" indent="0">
              <a:buNone/>
            </a:pPr>
            <a:endParaRPr lang="de-AT" b="1" dirty="0"/>
          </a:p>
        </p:txBody>
      </p:sp>
      <p:sp>
        <p:nvSpPr>
          <p:cNvPr id="8" name="Inhaltsplatzhalter 7">
            <a:extLst>
              <a:ext uri="{FF2B5EF4-FFF2-40B4-BE49-F238E27FC236}">
                <a16:creationId xmlns:a16="http://schemas.microsoft.com/office/drawing/2014/main" id="{60B1DEEA-D0F5-4855-BDD7-96F8AF6F273B}"/>
              </a:ext>
            </a:extLst>
          </p:cNvPr>
          <p:cNvSpPr>
            <a:spLocks noGrp="1"/>
          </p:cNvSpPr>
          <p:nvPr>
            <p:ph type="body" sz="half" idx="2"/>
          </p:nvPr>
        </p:nvSpPr>
        <p:spPr/>
        <p:txBody>
          <a:bodyPr>
            <a:normAutofit fontScale="70000" lnSpcReduction="20000"/>
          </a:bodyPr>
          <a:lstStyle/>
          <a:p>
            <a:endParaRPr lang="de-AT" sz="2400" b="1" dirty="0"/>
          </a:p>
          <a:p>
            <a:pPr>
              <a:spcAft>
                <a:spcPts val="600"/>
              </a:spcAft>
            </a:pPr>
            <a:r>
              <a:rPr lang="de-AT" sz="2900" b="1" dirty="0" err="1"/>
              <a:t>Eavesdropping</a:t>
            </a:r>
            <a:r>
              <a:rPr lang="de-AT" sz="2900" b="1" dirty="0"/>
              <a:t> </a:t>
            </a:r>
            <a:r>
              <a:rPr lang="de-AT" sz="2900" dirty="0"/>
              <a:t>Attacken sind Angriffe, die das heimliche Abhören oder Mitlesen von Gesprächen oder Nachrichten zum Ziel haben</a:t>
            </a:r>
          </a:p>
          <a:p>
            <a:r>
              <a:rPr lang="de-AT" sz="2900" dirty="0" err="1"/>
              <a:t>IoT</a:t>
            </a:r>
            <a:r>
              <a:rPr lang="de-AT" sz="2900" dirty="0"/>
              <a:t>-Geräte verfügen oftmals nicht über die Rechenleistung (oder Energie, bei Batterien) für verschlüsselten Datenaustausch im Haushalt, wodurch diese oft sehr anfällig für </a:t>
            </a:r>
            <a:r>
              <a:rPr lang="de-AT" sz="2900" dirty="0" err="1"/>
              <a:t>Eavesdropping</a:t>
            </a:r>
            <a:r>
              <a:rPr lang="de-AT" sz="2900" dirty="0"/>
              <a:t> Attacken sind. </a:t>
            </a:r>
          </a:p>
          <a:p>
            <a:endParaRPr lang="de-AT" sz="2400" dirty="0"/>
          </a:p>
          <a:p>
            <a:pPr marL="0" indent="0">
              <a:buNone/>
            </a:pPr>
            <a:endParaRPr lang="de-AT" dirty="0"/>
          </a:p>
        </p:txBody>
      </p:sp>
      <p:sp>
        <p:nvSpPr>
          <p:cNvPr id="5" name="Fußzeilenplatzhalter 4">
            <a:extLst>
              <a:ext uri="{FF2B5EF4-FFF2-40B4-BE49-F238E27FC236}">
                <a16:creationId xmlns:a16="http://schemas.microsoft.com/office/drawing/2014/main" id="{1CF9169B-AD86-4E6B-9908-BDDDFBB63D80}"/>
              </a:ext>
            </a:extLst>
          </p:cNvPr>
          <p:cNvSpPr>
            <a:spLocks noGrp="1"/>
          </p:cNvSpPr>
          <p:nvPr>
            <p:ph type="ftr" sz="quarter" idx="4294967295"/>
          </p:nvPr>
        </p:nvSpPr>
        <p:spPr>
          <a:xfrm>
            <a:off x="927100" y="7180263"/>
            <a:ext cx="9296401" cy="385054"/>
          </a:xfrm>
        </p:spPr>
        <p:txBody>
          <a:bodyPr/>
          <a:lstStyle/>
          <a:p>
            <a:endParaRPr lang="en-US" dirty="0"/>
          </a:p>
        </p:txBody>
      </p:sp>
      <p:sp>
        <p:nvSpPr>
          <p:cNvPr id="6" name="Foliennummernplatzhalter 5">
            <a:extLst>
              <a:ext uri="{FF2B5EF4-FFF2-40B4-BE49-F238E27FC236}">
                <a16:creationId xmlns:a16="http://schemas.microsoft.com/office/drawing/2014/main" id="{F65C30CE-82CF-45FA-8E35-319D3CF6752A}"/>
              </a:ext>
            </a:extLst>
          </p:cNvPr>
          <p:cNvSpPr>
            <a:spLocks noGrp="1"/>
          </p:cNvSpPr>
          <p:nvPr>
            <p:ph type="sldNum" sz="quarter" idx="12"/>
          </p:nvPr>
        </p:nvSpPr>
        <p:spPr/>
        <p:txBody>
          <a:bodyPr/>
          <a:lstStyle/>
          <a:p>
            <a:fld id="{1EF058B4-4EF6-4105-80F8-F9CCC1A31293}" type="slidenum">
              <a:rPr lang="en-US" smtClean="0"/>
              <a:t>7</a:t>
            </a:fld>
            <a:endParaRPr lang="en-US" dirty="0"/>
          </a:p>
        </p:txBody>
      </p:sp>
      <p:pic>
        <p:nvPicPr>
          <p:cNvPr id="9" name="Grafik 8">
            <a:extLst>
              <a:ext uri="{FF2B5EF4-FFF2-40B4-BE49-F238E27FC236}">
                <a16:creationId xmlns:a16="http://schemas.microsoft.com/office/drawing/2014/main" id="{57BD6D11-DF2F-41E8-8225-3FD7DA5AA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897" y="1649957"/>
            <a:ext cx="3296791" cy="1884526"/>
          </a:xfrm>
          <a:prstGeom prst="rect">
            <a:avLst/>
          </a:prstGeom>
        </p:spPr>
      </p:pic>
    </p:spTree>
    <p:extLst>
      <p:ext uri="{BB962C8B-B14F-4D97-AF65-F5344CB8AC3E}">
        <p14:creationId xmlns:p14="http://schemas.microsoft.com/office/powerpoint/2010/main" val="97286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94178-A3AD-4EB6-9A3F-A9156525EA7C}"/>
              </a:ext>
            </a:extLst>
          </p:cNvPr>
          <p:cNvSpPr>
            <a:spLocks noGrp="1"/>
          </p:cNvSpPr>
          <p:nvPr>
            <p:ph type="title"/>
          </p:nvPr>
        </p:nvSpPr>
        <p:spPr/>
        <p:txBody>
          <a:bodyPr>
            <a:noAutofit/>
          </a:bodyPr>
          <a:lstStyle/>
          <a:p>
            <a:r>
              <a:rPr lang="de-AT" sz="3200" dirty="0"/>
              <a:t>Fallbeispiele</a:t>
            </a:r>
          </a:p>
        </p:txBody>
      </p:sp>
      <p:sp>
        <p:nvSpPr>
          <p:cNvPr id="8" name="Inhaltsplatzhalter 7">
            <a:extLst>
              <a:ext uri="{FF2B5EF4-FFF2-40B4-BE49-F238E27FC236}">
                <a16:creationId xmlns:a16="http://schemas.microsoft.com/office/drawing/2014/main" id="{1B1845A7-18EE-4108-9EDD-620121BBC430}"/>
              </a:ext>
            </a:extLst>
          </p:cNvPr>
          <p:cNvSpPr>
            <a:spLocks noGrp="1"/>
          </p:cNvSpPr>
          <p:nvPr>
            <p:ph idx="1"/>
          </p:nvPr>
        </p:nvSpPr>
        <p:spPr/>
        <p:txBody>
          <a:bodyPr/>
          <a:lstStyle/>
          <a:p>
            <a:pPr>
              <a:spcAft>
                <a:spcPts val="600"/>
              </a:spcAft>
            </a:pPr>
            <a:r>
              <a:rPr lang="de-AT" b="1" dirty="0">
                <a:latin typeface="Montserrat Light"/>
              </a:rPr>
              <a:t>LG-Staubsaugerhack: </a:t>
            </a:r>
            <a:r>
              <a:rPr lang="de-AT" dirty="0">
                <a:latin typeface="Montserrat Light"/>
              </a:rPr>
              <a:t>Eine Schwachstelle in der LG Smart </a:t>
            </a:r>
            <a:r>
              <a:rPr lang="de-AT" dirty="0" err="1">
                <a:latin typeface="Montserrat Light"/>
              </a:rPr>
              <a:t>ThinQSmart</a:t>
            </a:r>
            <a:r>
              <a:rPr lang="de-AT" dirty="0">
                <a:latin typeface="Montserrat Light"/>
              </a:rPr>
              <a:t> Home-Anwendung ermöglicht es Hackern den Livestream von LG-Saugrobotern einzusehen. Die Mitarbeiter der IT-Sicherheitsfirma Check Point konnten dadurch mehrere fremde Kundenprofile kapern. </a:t>
            </a:r>
          </a:p>
          <a:p>
            <a:r>
              <a:rPr lang="de-AT" b="1" dirty="0">
                <a:latin typeface="Montserrat Light"/>
              </a:rPr>
              <a:t>Puppe </a:t>
            </a:r>
            <a:r>
              <a:rPr lang="de-AT" b="1" dirty="0" err="1">
                <a:latin typeface="Montserrat Light"/>
              </a:rPr>
              <a:t>Cayla</a:t>
            </a:r>
            <a:r>
              <a:rPr lang="de-AT" b="1" dirty="0">
                <a:latin typeface="Montserrat Light"/>
              </a:rPr>
              <a:t>: </a:t>
            </a:r>
            <a:r>
              <a:rPr lang="de-AT" dirty="0">
                <a:latin typeface="Montserrat Light"/>
              </a:rPr>
              <a:t>Die deutsche Bundesnetzagentur hat die interaktive Spielzeugpuppe "</a:t>
            </a:r>
            <a:r>
              <a:rPr lang="de-AT" dirty="0" err="1">
                <a:latin typeface="Montserrat Light"/>
              </a:rPr>
              <a:t>MyfriendCayla</a:t>
            </a:r>
            <a:r>
              <a:rPr lang="de-AT" dirty="0">
                <a:latin typeface="Montserrat Light"/>
              </a:rPr>
              <a:t>" als "verbotenes Spionagegerät" eingestuft. Wer die Puppe besitzt, aber nicht zerstört, wird mit bis zu 25.000 Euro bestraft </a:t>
            </a:r>
            <a:endParaRPr lang="de-AT" b="1" dirty="0">
              <a:latin typeface="Montserrat Light"/>
            </a:endParaRPr>
          </a:p>
        </p:txBody>
      </p:sp>
      <p:sp>
        <p:nvSpPr>
          <p:cNvPr id="5" name="Datumsplatzhalter 4">
            <a:extLst>
              <a:ext uri="{FF2B5EF4-FFF2-40B4-BE49-F238E27FC236}">
                <a16:creationId xmlns:a16="http://schemas.microsoft.com/office/drawing/2014/main" id="{6144C6A9-B1C2-4B2C-A7AC-7ED1CAB32A4D}"/>
              </a:ext>
            </a:extLst>
          </p:cNvPr>
          <p:cNvSpPr>
            <a:spLocks noGrp="1"/>
          </p:cNvSpPr>
          <p:nvPr>
            <p:ph type="dt" sz="half" idx="10"/>
          </p:nvPr>
        </p:nvSpPr>
        <p:spPr/>
        <p:txBody>
          <a:bodyPr/>
          <a:lstStyle/>
          <a:p>
            <a:fld id="{E5D5DFFE-371C-4FE5-957E-C4D3BA3E97C0}" type="datetime1">
              <a:rPr lang="en-US" smtClean="0"/>
              <a:t>2/10/2020</a:t>
            </a:fld>
            <a:endParaRPr lang="en-US" dirty="0"/>
          </a:p>
        </p:txBody>
      </p:sp>
      <p:sp>
        <p:nvSpPr>
          <p:cNvPr id="6" name="Fußzeilenplatzhalter 5">
            <a:extLst>
              <a:ext uri="{FF2B5EF4-FFF2-40B4-BE49-F238E27FC236}">
                <a16:creationId xmlns:a16="http://schemas.microsoft.com/office/drawing/2014/main" id="{DA1AF23C-5F11-4F75-8F05-40C79C5A71C6}"/>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66819A27-638D-4FA9-A33F-B3B968CFF008}"/>
              </a:ext>
            </a:extLst>
          </p:cNvPr>
          <p:cNvSpPr>
            <a:spLocks noGrp="1"/>
          </p:cNvSpPr>
          <p:nvPr>
            <p:ph type="sldNum" sz="quarter" idx="12"/>
          </p:nvPr>
        </p:nvSpPr>
        <p:spPr/>
        <p:txBody>
          <a:bodyPr/>
          <a:lstStyle/>
          <a:p>
            <a:fld id="{1EF058B4-4EF6-4105-80F8-F9CCC1A31293}" type="slidenum">
              <a:rPr lang="en-US" smtClean="0"/>
              <a:t>8</a:t>
            </a:fld>
            <a:endParaRPr lang="en-US" dirty="0"/>
          </a:p>
        </p:txBody>
      </p:sp>
      <p:pic>
        <p:nvPicPr>
          <p:cNvPr id="9" name="Grafik 8">
            <a:extLst>
              <a:ext uri="{FF2B5EF4-FFF2-40B4-BE49-F238E27FC236}">
                <a16:creationId xmlns:a16="http://schemas.microsoft.com/office/drawing/2014/main" id="{40D3D8CC-386D-49D2-AEE6-B5F9463573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212" y="3534882"/>
            <a:ext cx="4692399" cy="2060201"/>
          </a:xfrm>
          <a:prstGeom prst="rect">
            <a:avLst/>
          </a:prstGeom>
        </p:spPr>
      </p:pic>
      <p:pic>
        <p:nvPicPr>
          <p:cNvPr id="10" name="Grafik 9">
            <a:extLst>
              <a:ext uri="{FF2B5EF4-FFF2-40B4-BE49-F238E27FC236}">
                <a16:creationId xmlns:a16="http://schemas.microsoft.com/office/drawing/2014/main" id="{824676A6-9D2A-4EE7-B2F5-4D2864BBDD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021" y="3534882"/>
            <a:ext cx="4210391" cy="2060202"/>
          </a:xfrm>
          <a:prstGeom prst="rect">
            <a:avLst/>
          </a:prstGeom>
        </p:spPr>
      </p:pic>
    </p:spTree>
    <p:extLst>
      <p:ext uri="{BB962C8B-B14F-4D97-AF65-F5344CB8AC3E}">
        <p14:creationId xmlns:p14="http://schemas.microsoft.com/office/powerpoint/2010/main" val="40415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3E704-0635-41A4-BAEE-34840A80BAFB}"/>
              </a:ext>
            </a:extLst>
          </p:cNvPr>
          <p:cNvSpPr>
            <a:spLocks noGrp="1"/>
          </p:cNvSpPr>
          <p:nvPr>
            <p:ph type="title"/>
          </p:nvPr>
        </p:nvSpPr>
        <p:spPr/>
        <p:txBody>
          <a:bodyPr>
            <a:noAutofit/>
          </a:bodyPr>
          <a:lstStyle/>
          <a:p>
            <a:r>
              <a:rPr lang="de-AT" sz="4000" dirty="0"/>
              <a:t>Fischen nach Passwörtern</a:t>
            </a:r>
          </a:p>
        </p:txBody>
      </p:sp>
      <p:sp>
        <p:nvSpPr>
          <p:cNvPr id="7" name="Inhaltsplatzhalter 6">
            <a:extLst>
              <a:ext uri="{FF2B5EF4-FFF2-40B4-BE49-F238E27FC236}">
                <a16:creationId xmlns:a16="http://schemas.microsoft.com/office/drawing/2014/main" id="{7EAB8572-D9A3-43B8-859E-93187D326E0B}"/>
              </a:ext>
            </a:extLst>
          </p:cNvPr>
          <p:cNvSpPr>
            <a:spLocks noGrp="1"/>
          </p:cNvSpPr>
          <p:nvPr>
            <p:ph idx="1"/>
          </p:nvPr>
        </p:nvSpPr>
        <p:spPr/>
        <p:txBody>
          <a:bodyPr>
            <a:normAutofit fontScale="92500" lnSpcReduction="10000"/>
          </a:bodyPr>
          <a:lstStyle/>
          <a:p>
            <a:endParaRPr lang="de-AT"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r>
              <a:rPr lang="de-AT" b="1" dirty="0"/>
              <a:t>Prävention &amp; Sofortmaßnahmen: </a:t>
            </a:r>
          </a:p>
          <a:p>
            <a:pPr marL="548175">
              <a:lnSpc>
                <a:spcPct val="110000"/>
              </a:lnSpc>
              <a:spcBef>
                <a:spcPts val="300"/>
              </a:spcBef>
              <a:buFontTx/>
              <a:buChar char="!"/>
            </a:pPr>
            <a:r>
              <a:rPr lang="de-AT" sz="1900" dirty="0">
                <a:latin typeface="Montserrat Light" panose="00000400000000000000"/>
                <a:cs typeface="Arial" panose="020B0604020202020204" pitchFamily="34" charset="0"/>
              </a:rPr>
              <a:t>Vorsicht vor potentiellen Phishing E-Mails, die zur Aktualisierung von Kennwort oder anderen Anmeldeinformationen auffordern</a:t>
            </a:r>
          </a:p>
          <a:p>
            <a:pPr marL="548175">
              <a:lnSpc>
                <a:spcPct val="110000"/>
              </a:lnSpc>
              <a:spcBef>
                <a:spcPts val="300"/>
              </a:spcBef>
              <a:buFontTx/>
              <a:buChar char="!"/>
            </a:pPr>
            <a:r>
              <a:rPr lang="de-AT" sz="1900" dirty="0">
                <a:latin typeface="Montserrat Light" panose="00000400000000000000"/>
                <a:cs typeface="Arial" panose="020B0604020202020204" pitchFamily="34" charset="0"/>
              </a:rPr>
              <a:t>Verwendung von Multi-</a:t>
            </a:r>
            <a:r>
              <a:rPr lang="de-AT" sz="1900" dirty="0" err="1">
                <a:latin typeface="Montserrat Light" panose="00000400000000000000"/>
                <a:cs typeface="Arial" panose="020B0604020202020204" pitchFamily="34" charset="0"/>
              </a:rPr>
              <a:t>factor</a:t>
            </a:r>
            <a:r>
              <a:rPr lang="de-AT" sz="1900" dirty="0">
                <a:latin typeface="Montserrat Light" panose="00000400000000000000"/>
                <a:cs typeface="Arial" panose="020B0604020202020204" pitchFamily="34" charset="0"/>
              </a:rPr>
              <a:t> Authentifizierung </a:t>
            </a:r>
          </a:p>
          <a:p>
            <a:pPr marL="548175">
              <a:lnSpc>
                <a:spcPct val="110000"/>
              </a:lnSpc>
              <a:spcBef>
                <a:spcPts val="300"/>
              </a:spcBef>
              <a:buFontTx/>
              <a:buChar char="!"/>
            </a:pPr>
            <a:r>
              <a:rPr lang="de-AT" sz="1900" dirty="0">
                <a:latin typeface="Montserrat Light" panose="00000400000000000000"/>
                <a:cs typeface="Arial" panose="020B0604020202020204" pitchFamily="34" charset="0"/>
              </a:rPr>
              <a:t>Verwendung von Software gegen Phishing</a:t>
            </a:r>
          </a:p>
          <a:p>
            <a:pPr marL="548175">
              <a:lnSpc>
                <a:spcPct val="110000"/>
              </a:lnSpc>
              <a:spcBef>
                <a:spcPts val="300"/>
              </a:spcBef>
              <a:buFontTx/>
              <a:buChar char="!"/>
            </a:pPr>
            <a:r>
              <a:rPr lang="de-AT" sz="1900" dirty="0">
                <a:latin typeface="Montserrat Light" panose="00000400000000000000"/>
                <a:cs typeface="Arial" panose="020B0604020202020204" pitchFamily="34" charset="0"/>
              </a:rPr>
              <a:t>Strafrechtliches Vorgehen gegen Täter </a:t>
            </a:r>
            <a:endParaRPr lang="de-AT" sz="1900" dirty="0">
              <a:latin typeface="Montserrat Light" panose="00000400000000000000"/>
            </a:endParaRPr>
          </a:p>
          <a:p>
            <a:pPr marL="0" indent="0">
              <a:buNone/>
            </a:pPr>
            <a:endParaRPr lang="de-AT" b="1" dirty="0"/>
          </a:p>
        </p:txBody>
      </p:sp>
      <p:sp>
        <p:nvSpPr>
          <p:cNvPr id="8" name="Inhaltsplatzhalter 7">
            <a:extLst>
              <a:ext uri="{FF2B5EF4-FFF2-40B4-BE49-F238E27FC236}">
                <a16:creationId xmlns:a16="http://schemas.microsoft.com/office/drawing/2014/main" id="{60B1DEEA-D0F5-4855-BDD7-96F8AF6F273B}"/>
              </a:ext>
            </a:extLst>
          </p:cNvPr>
          <p:cNvSpPr>
            <a:spLocks noGrp="1"/>
          </p:cNvSpPr>
          <p:nvPr>
            <p:ph type="body" sz="half" idx="2"/>
          </p:nvPr>
        </p:nvSpPr>
        <p:spPr/>
        <p:txBody>
          <a:bodyPr>
            <a:normAutofit fontScale="92500" lnSpcReduction="20000"/>
          </a:bodyPr>
          <a:lstStyle/>
          <a:p>
            <a:pPr marL="205275">
              <a:lnSpc>
                <a:spcPct val="110000"/>
              </a:lnSpc>
              <a:spcBef>
                <a:spcPts val="300"/>
              </a:spcBef>
              <a:spcAft>
                <a:spcPts val="600"/>
              </a:spcAft>
            </a:pPr>
            <a:r>
              <a:rPr lang="de-AT" sz="2100" b="1" dirty="0">
                <a:latin typeface="Montserrat Light" panose="00000400000000000000"/>
              </a:rPr>
              <a:t>Phishing</a:t>
            </a:r>
            <a:r>
              <a:rPr lang="de-AT" sz="2100" dirty="0">
                <a:latin typeface="Montserrat Light" panose="00000400000000000000"/>
              </a:rPr>
              <a:t> ist ein Kunstwort, das sich aus den Worten „Passwort“ und „</a:t>
            </a:r>
            <a:r>
              <a:rPr lang="de-AT" sz="2100" dirty="0" err="1">
                <a:latin typeface="Montserrat Light" panose="00000400000000000000"/>
              </a:rPr>
              <a:t>fishing</a:t>
            </a:r>
            <a:r>
              <a:rPr lang="de-AT" sz="2100" dirty="0">
                <a:latin typeface="Montserrat Light" panose="00000400000000000000"/>
              </a:rPr>
              <a:t>“ zusammensetzt: Wie beim echten Fischen gibt es einen Angler (Angreifer), einen Köder (Nachricht) und einen Fisch (Opfer). </a:t>
            </a:r>
          </a:p>
          <a:p>
            <a:pPr marL="205275">
              <a:lnSpc>
                <a:spcPct val="110000"/>
              </a:lnSpc>
              <a:spcBef>
                <a:spcPts val="300"/>
              </a:spcBef>
            </a:pPr>
            <a:r>
              <a:rPr lang="de-AT" sz="2100" dirty="0">
                <a:latin typeface="Montserrat Light" panose="00000400000000000000"/>
              </a:rPr>
              <a:t>Der Kriminelle verwendet hierzu </a:t>
            </a:r>
            <a:r>
              <a:rPr lang="de-AT" sz="2100" dirty="0" err="1">
                <a:latin typeface="Montserrat Light" panose="00000400000000000000"/>
              </a:rPr>
              <a:t>Social</a:t>
            </a:r>
            <a:r>
              <a:rPr lang="de-AT" sz="2100" dirty="0">
                <a:latin typeface="Montserrat Light" panose="00000400000000000000"/>
              </a:rPr>
              <a:t> Engineering Methoden, um als vertrauenswürdiger Kontakt zu erscheinen und so an wertvolle Informationen (wie z.B. Kontodaten) zu gelangen. </a:t>
            </a:r>
          </a:p>
          <a:p>
            <a:endParaRPr lang="de-AT" sz="2400" b="1" dirty="0"/>
          </a:p>
          <a:p>
            <a:endParaRPr lang="de-AT" sz="2400" dirty="0"/>
          </a:p>
          <a:p>
            <a:pPr marL="0" indent="0">
              <a:buNone/>
            </a:pPr>
            <a:endParaRPr lang="de-AT" dirty="0"/>
          </a:p>
        </p:txBody>
      </p:sp>
      <p:sp>
        <p:nvSpPr>
          <p:cNvPr id="4" name="Datumsplatzhalter 3">
            <a:extLst>
              <a:ext uri="{FF2B5EF4-FFF2-40B4-BE49-F238E27FC236}">
                <a16:creationId xmlns:a16="http://schemas.microsoft.com/office/drawing/2014/main" id="{8998AE72-D374-4BED-BE69-4163867BC147}"/>
              </a:ext>
            </a:extLst>
          </p:cNvPr>
          <p:cNvSpPr>
            <a:spLocks noGrp="1"/>
          </p:cNvSpPr>
          <p:nvPr>
            <p:ph type="dt" sz="half" idx="4294967295"/>
          </p:nvPr>
        </p:nvSpPr>
        <p:spPr>
          <a:xfrm>
            <a:off x="0" y="7184317"/>
            <a:ext cx="938212" cy="381000"/>
          </a:xfrm>
        </p:spPr>
        <p:txBody>
          <a:bodyPr/>
          <a:lstStyle/>
          <a:p>
            <a:fld id="{8FF85E09-C9F1-4A58-9D40-D75D76E4DE07}" type="datetime1">
              <a:rPr lang="en-US" smtClean="0"/>
              <a:t>2/10/2020</a:t>
            </a:fld>
            <a:endParaRPr lang="en-US" dirty="0"/>
          </a:p>
        </p:txBody>
      </p:sp>
      <p:sp>
        <p:nvSpPr>
          <p:cNvPr id="5" name="Fußzeilenplatzhalter 4">
            <a:extLst>
              <a:ext uri="{FF2B5EF4-FFF2-40B4-BE49-F238E27FC236}">
                <a16:creationId xmlns:a16="http://schemas.microsoft.com/office/drawing/2014/main" id="{1CF9169B-AD86-4E6B-9908-BDDDFBB63D80}"/>
              </a:ext>
            </a:extLst>
          </p:cNvPr>
          <p:cNvSpPr>
            <a:spLocks noGrp="1"/>
          </p:cNvSpPr>
          <p:nvPr>
            <p:ph type="ftr" sz="quarter" idx="4294967295"/>
          </p:nvPr>
        </p:nvSpPr>
        <p:spPr>
          <a:xfrm>
            <a:off x="927100" y="7180263"/>
            <a:ext cx="9296401" cy="385054"/>
          </a:xfrm>
        </p:spPr>
        <p:txBody>
          <a:bodyPr/>
          <a:lstStyle/>
          <a:p>
            <a:endParaRPr lang="en-US" dirty="0"/>
          </a:p>
        </p:txBody>
      </p:sp>
      <p:sp>
        <p:nvSpPr>
          <p:cNvPr id="6" name="Foliennummernplatzhalter 5">
            <a:extLst>
              <a:ext uri="{FF2B5EF4-FFF2-40B4-BE49-F238E27FC236}">
                <a16:creationId xmlns:a16="http://schemas.microsoft.com/office/drawing/2014/main" id="{F65C30CE-82CF-45FA-8E35-319D3CF6752A}"/>
              </a:ext>
            </a:extLst>
          </p:cNvPr>
          <p:cNvSpPr>
            <a:spLocks noGrp="1"/>
          </p:cNvSpPr>
          <p:nvPr>
            <p:ph type="sldNum" sz="quarter" idx="12"/>
          </p:nvPr>
        </p:nvSpPr>
        <p:spPr/>
        <p:txBody>
          <a:bodyPr/>
          <a:lstStyle/>
          <a:p>
            <a:fld id="{1EF058B4-4EF6-4105-80F8-F9CCC1A31293}" type="slidenum">
              <a:rPr lang="en-US" smtClean="0"/>
              <a:t>9</a:t>
            </a:fld>
            <a:endParaRPr lang="en-US" dirty="0"/>
          </a:p>
        </p:txBody>
      </p:sp>
      <p:pic>
        <p:nvPicPr>
          <p:cNvPr id="9" name="Grafik 8">
            <a:extLst>
              <a:ext uri="{FF2B5EF4-FFF2-40B4-BE49-F238E27FC236}">
                <a16:creationId xmlns:a16="http://schemas.microsoft.com/office/drawing/2014/main" id="{E779DC4F-5A00-4C3C-9964-945B135E42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09" r="21424"/>
          <a:stretch/>
        </p:blipFill>
        <p:spPr>
          <a:xfrm>
            <a:off x="4590616" y="1281473"/>
            <a:ext cx="4356484" cy="2009024"/>
          </a:xfrm>
          <a:prstGeom prst="rect">
            <a:avLst/>
          </a:prstGeom>
        </p:spPr>
      </p:pic>
    </p:spTree>
    <p:extLst>
      <p:ext uri="{BB962C8B-B14F-4D97-AF65-F5344CB8AC3E}">
        <p14:creationId xmlns:p14="http://schemas.microsoft.com/office/powerpoint/2010/main" val="4150392951"/>
      </p:ext>
    </p:extLst>
  </p:cSld>
  <p:clrMapOvr>
    <a:masterClrMapping/>
  </p:clrMapOvr>
</p:sld>
</file>

<file path=ppt/theme/theme1.xml><?xml version="1.0" encoding="utf-8"?>
<a:theme xmlns:a="http://schemas.openxmlformats.org/drawingml/2006/main" name="PeaceTraining">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1781</Words>
  <Application>Microsoft Office PowerPoint</Application>
  <PresentationFormat>Benutzerdefiniert</PresentationFormat>
  <Paragraphs>241</Paragraphs>
  <Slides>27</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Calibri</vt:lpstr>
      <vt:lpstr>Montserrat Light</vt:lpstr>
      <vt:lpstr>Open Sans</vt:lpstr>
      <vt:lpstr>Wingdings</vt:lpstr>
      <vt:lpstr>PeaceTraining</vt:lpstr>
      <vt:lpstr>IoThink</vt:lpstr>
      <vt:lpstr>Was ist das Internet der Dinge?</vt:lpstr>
      <vt:lpstr>IoT im Alltag</vt:lpstr>
      <vt:lpstr>„Dinge“ im Internet der Dinge</vt:lpstr>
      <vt:lpstr>PowerPoint-Präsentation</vt:lpstr>
      <vt:lpstr>Was macht diese Dinge so „smart“?</vt:lpstr>
      <vt:lpstr>Spionieren uns IoT- Gegenstände aus?</vt:lpstr>
      <vt:lpstr>Fallbeispiele</vt:lpstr>
      <vt:lpstr>Fischen nach Passwörtern</vt:lpstr>
      <vt:lpstr>Fallbeispiel</vt:lpstr>
      <vt:lpstr>Stiller Angriff auf IoT-Geräte</vt:lpstr>
      <vt:lpstr>Fallbeispiel</vt:lpstr>
      <vt:lpstr>Cryptocurrencies  schürfen</vt:lpstr>
      <vt:lpstr>Fallbeispiel</vt:lpstr>
      <vt:lpstr>Tipps für den sicheren Umgang mit dem IoT I</vt:lpstr>
      <vt:lpstr>Tipps für den sicheren Umgang mit IoT II</vt:lpstr>
      <vt:lpstr>Tipps für den sicheren Umgang mit IoT III</vt:lpstr>
      <vt:lpstr>Tipps für den sicheren Umgang mit IoT IV</vt:lpstr>
      <vt:lpstr>Did-you-know-facts I</vt:lpstr>
      <vt:lpstr>Did-you-know-facts II</vt:lpstr>
      <vt:lpstr>Did-you-know-facts III</vt:lpstr>
      <vt:lpstr>Tipps &amp; Infos</vt:lpstr>
      <vt:lpstr>Hilfe &amp; Rat</vt:lpstr>
      <vt:lpstr>Internet of Things zum ausprobieren</vt:lpstr>
      <vt:lpstr>IoThink.at: Guides</vt:lpstr>
      <vt:lpstr>IoThink.at: Videos</vt:lpstr>
      <vt:lpstr>Vielen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SYNYO</dc:creator>
  <cp:lastModifiedBy>Christoph Steiner</cp:lastModifiedBy>
  <cp:revision>162</cp:revision>
  <dcterms:created xsi:type="dcterms:W3CDTF">2006-08-16T00:00:00Z</dcterms:created>
  <dcterms:modified xsi:type="dcterms:W3CDTF">2020-02-10T10:38:04Z</dcterms:modified>
</cp:coreProperties>
</file>